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 name="Shape 47"/>
        <p:cNvGrpSpPr/>
        <p:nvPr/>
      </p:nvGrpSpPr>
      <p:grpSpPr>
        <a:xfrm>
          <a:off x="0" y="0"/>
          <a:ext cx="0" cy="0"/>
          <a:chOff x="0" y="0"/>
          <a:chExt cx="0" cy="0"/>
        </a:xfrm>
      </p:grpSpPr>
      <p:sp>
        <p:nvSpPr>
          <p:cNvPr id="48" name="Google Shape;4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 name="Google Shape;4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sz="1000"/>
              <a:t>[Teachers to intro on their own. Ex. “Today we’re going to review how the Better Business Bureau (BBB) can help us as we move through the Magnified Giving process.”]</a:t>
            </a:r>
            <a:r>
              <a:rPr i="0" lang="en-US" sz="1000" u="none" cap="none" strike="noStrike">
                <a:solidFill>
                  <a:srgbClr val="000000"/>
                </a:solidFill>
              </a:rPr>
              <a:t> </a:t>
            </a:r>
            <a:endParaRPr sz="1000"/>
          </a:p>
          <a:p>
            <a:pPr indent="0" lvl="0" marL="0" rtl="0" algn="l">
              <a:lnSpc>
                <a:spcPct val="100000"/>
              </a:lnSpc>
              <a:spcBef>
                <a:spcPts val="0"/>
              </a:spcBef>
              <a:spcAft>
                <a:spcPts val="0"/>
              </a:spcAft>
              <a:buSzPts val="1400"/>
              <a:buNone/>
            </a:pPr>
            <a:r>
              <a:t/>
            </a:r>
            <a:endParaRPr sz="1000"/>
          </a:p>
          <a:p>
            <a:pPr indent="0" lvl="0" marL="0" rtl="0" algn="l">
              <a:lnSpc>
                <a:spcPct val="100000"/>
              </a:lnSpc>
              <a:spcBef>
                <a:spcPts val="0"/>
              </a:spcBef>
              <a:spcAft>
                <a:spcPts val="0"/>
              </a:spcAft>
              <a:buSzPts val="1400"/>
              <a:buNone/>
            </a:pPr>
            <a:r>
              <a:rPr lang="en-US" sz="1000"/>
              <a:t>Who knows what the Better Business Bureau does? </a:t>
            </a:r>
            <a:r>
              <a:rPr b="1" lang="en-US" sz="1000"/>
              <a:t>[BBB (Better Business Bureau) tells the public about businesses that are honest and trustworthy.]</a:t>
            </a:r>
            <a:r>
              <a:rPr lang="en-US" sz="1000"/>
              <a:t> </a:t>
            </a:r>
            <a:endParaRPr sz="1000"/>
          </a:p>
          <a:p>
            <a:pPr indent="0" lvl="0" marL="0" rtl="0" algn="l">
              <a:lnSpc>
                <a:spcPct val="100000"/>
              </a:lnSpc>
              <a:spcBef>
                <a:spcPts val="0"/>
              </a:spcBef>
              <a:spcAft>
                <a:spcPts val="0"/>
              </a:spcAft>
              <a:buSzPts val="1400"/>
              <a:buNone/>
            </a:pPr>
            <a:r>
              <a:rPr lang="en-US" sz="1000"/>
              <a:t>BBB also does that for charities! </a:t>
            </a:r>
            <a:endParaRPr sz="1000"/>
          </a:p>
          <a:p>
            <a:pPr indent="0" lvl="0" marL="0" rtl="0" algn="l">
              <a:lnSpc>
                <a:spcPct val="100000"/>
              </a:lnSpc>
              <a:spcBef>
                <a:spcPts val="0"/>
              </a:spcBef>
              <a:spcAft>
                <a:spcPts val="0"/>
              </a:spcAft>
              <a:buSzPts val="1100"/>
              <a:buNone/>
            </a:pPr>
            <a:r>
              <a:t/>
            </a:r>
            <a:endParaRPr sz="1000"/>
          </a:p>
          <a:p>
            <a:pPr indent="0" lvl="0" marL="0" rtl="0" algn="l">
              <a:lnSpc>
                <a:spcPct val="100000"/>
              </a:lnSpc>
              <a:spcBef>
                <a:spcPts val="0"/>
              </a:spcBef>
              <a:spcAft>
                <a:spcPts val="0"/>
              </a:spcAft>
              <a:buClr>
                <a:schemeClr val="dk1"/>
              </a:buClr>
              <a:buSzPts val="1100"/>
              <a:buFont typeface="Arial"/>
              <a:buNone/>
            </a:pPr>
            <a:r>
              <a:rPr lang="en-US" sz="1000"/>
              <a:t>BBB works hard to create trust in the business and nonprofit communities. Because of that, people getting into philanthropy — like all of you! — can know just where their time, talent and treasure should go. </a:t>
            </a:r>
            <a:endParaRPr sz="1000"/>
          </a:p>
          <a:p>
            <a:pPr indent="0" lvl="0" marL="139700" rtl="0" algn="l">
              <a:lnSpc>
                <a:spcPct val="100000"/>
              </a:lnSpc>
              <a:spcBef>
                <a:spcPts val="0"/>
              </a:spcBef>
              <a:spcAft>
                <a:spcPts val="0"/>
              </a:spcAft>
              <a:buClr>
                <a:schemeClr val="dk1"/>
              </a:buClr>
              <a:buSzPts val="1100"/>
              <a:buFont typeface="Arial"/>
              <a:buNone/>
            </a:pPr>
            <a:r>
              <a:t/>
            </a:r>
            <a:endParaRPr sz="1000"/>
          </a:p>
          <a:p>
            <a:pPr indent="0" lvl="0" marL="0" rtl="0" algn="l">
              <a:lnSpc>
                <a:spcPct val="100000"/>
              </a:lnSpc>
              <a:spcBef>
                <a:spcPts val="0"/>
              </a:spcBef>
              <a:spcAft>
                <a:spcPts val="0"/>
              </a:spcAft>
              <a:buClr>
                <a:schemeClr val="dk1"/>
              </a:buClr>
              <a:buSzPts val="1100"/>
              <a:buFont typeface="Arial"/>
              <a:buNone/>
            </a:pPr>
            <a:r>
              <a:rPr lang="en-US" sz="1000"/>
              <a:t>You might have heard those words before – it’s a common phrase in the charity sector;.</a:t>
            </a:r>
            <a:endParaRPr sz="1000"/>
          </a:p>
          <a:p>
            <a:pPr indent="0" lvl="0" marL="0" rtl="0" algn="l">
              <a:lnSpc>
                <a:spcPct val="100000"/>
              </a:lnSpc>
              <a:spcBef>
                <a:spcPts val="0"/>
              </a:spcBef>
              <a:spcAft>
                <a:spcPts val="0"/>
              </a:spcAft>
              <a:buClr>
                <a:schemeClr val="dk1"/>
              </a:buClr>
              <a:buSzPts val="1100"/>
              <a:buFont typeface="Arial"/>
              <a:buNone/>
            </a:pPr>
            <a:r>
              <a:rPr lang="en-US" sz="1000"/>
              <a:t>Do you know what “time, talent and treasure” mean? </a:t>
            </a:r>
            <a:r>
              <a:rPr b="1" lang="en-US" sz="1000"/>
              <a:t>[The time you put into volunteering; the talent you bring to the table; and the money you give to the cause.]</a:t>
            </a:r>
            <a:endParaRPr b="1" sz="1000"/>
          </a:p>
          <a:p>
            <a:pPr indent="0" lvl="0" marL="139700" rtl="0" algn="l">
              <a:lnSpc>
                <a:spcPct val="100000"/>
              </a:lnSpc>
              <a:spcBef>
                <a:spcPts val="0"/>
              </a:spcBef>
              <a:spcAft>
                <a:spcPts val="0"/>
              </a:spcAft>
              <a:buSzPts val="1400"/>
              <a:buNone/>
            </a:pPr>
            <a:r>
              <a:t/>
            </a:r>
            <a:endParaRPr sz="10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sz="1000"/>
              <a:t>The other type of charity report BBB issues is a Did Not Disclose report. </a:t>
            </a:r>
            <a:endParaRPr sz="1000"/>
          </a:p>
          <a:p>
            <a:pPr indent="0" lvl="0" marL="0" rtl="0" algn="l">
              <a:lnSpc>
                <a:spcPct val="100000"/>
              </a:lnSpc>
              <a:spcBef>
                <a:spcPts val="0"/>
              </a:spcBef>
              <a:spcAft>
                <a:spcPts val="0"/>
              </a:spcAft>
              <a:buSzPts val="1400"/>
              <a:buNone/>
            </a:pPr>
            <a:r>
              <a:rPr lang="en-US" sz="1000"/>
              <a:t>Are you familiar with the word disclose? </a:t>
            </a:r>
            <a:r>
              <a:rPr b="1" lang="en-US" sz="1000"/>
              <a:t>[It means to make some information known.] </a:t>
            </a:r>
            <a:endParaRPr b="1" sz="1000"/>
          </a:p>
          <a:p>
            <a:pPr indent="0" lvl="0" marL="139700" rtl="0" algn="l">
              <a:lnSpc>
                <a:spcPct val="100000"/>
              </a:lnSpc>
              <a:spcBef>
                <a:spcPts val="0"/>
              </a:spcBef>
              <a:spcAft>
                <a:spcPts val="0"/>
              </a:spcAft>
              <a:buSzPts val="1400"/>
              <a:buNone/>
            </a:pPr>
            <a:r>
              <a:t/>
            </a:r>
            <a:endParaRPr b="1" sz="1000"/>
          </a:p>
          <a:p>
            <a:pPr indent="0" lvl="0" marL="0" rtl="0" algn="l">
              <a:lnSpc>
                <a:spcPct val="100000"/>
              </a:lnSpc>
              <a:spcBef>
                <a:spcPts val="0"/>
              </a:spcBef>
              <a:spcAft>
                <a:spcPts val="0"/>
              </a:spcAft>
              <a:buSzPts val="1400"/>
              <a:buNone/>
            </a:pPr>
            <a:r>
              <a:rPr lang="en-US" sz="1000"/>
              <a:t>So, a Did Not Disclose report simply means that the nonprofit in question disclosed no information to BBB. </a:t>
            </a:r>
            <a:endParaRPr sz="1000"/>
          </a:p>
          <a:p>
            <a:pPr indent="0" lvl="0" marL="0" rtl="0" algn="l">
              <a:lnSpc>
                <a:spcPct val="100000"/>
              </a:lnSpc>
              <a:spcBef>
                <a:spcPts val="0"/>
              </a:spcBef>
              <a:spcAft>
                <a:spcPts val="0"/>
              </a:spcAft>
              <a:buSzPts val="1400"/>
              <a:buNone/>
            </a:pPr>
            <a:r>
              <a:rPr lang="en-US" sz="1000"/>
              <a:t>As mentioned earlier, the program is voluntary, which means BBB won’t publish anything at all unless the charity gives it to BBB to do so. </a:t>
            </a:r>
            <a:endParaRPr sz="1000"/>
          </a:p>
          <a:p>
            <a:pPr indent="0" lvl="0" marL="0" rtl="0" algn="l">
              <a:lnSpc>
                <a:spcPct val="100000"/>
              </a:lnSpc>
              <a:spcBef>
                <a:spcPts val="0"/>
              </a:spcBef>
              <a:spcAft>
                <a:spcPts val="0"/>
              </a:spcAft>
              <a:buSzPts val="1400"/>
              <a:buNone/>
            </a:pPr>
            <a:r>
              <a:t/>
            </a:r>
            <a:endParaRPr sz="1000"/>
          </a:p>
          <a:p>
            <a:pPr indent="0" lvl="0" marL="0" rtl="0" algn="l">
              <a:lnSpc>
                <a:spcPct val="100000"/>
              </a:lnSpc>
              <a:spcBef>
                <a:spcPts val="0"/>
              </a:spcBef>
              <a:spcAft>
                <a:spcPts val="0"/>
              </a:spcAft>
              <a:buSzPts val="1400"/>
              <a:buNone/>
            </a:pPr>
            <a:r>
              <a:rPr lang="en-US" sz="1000"/>
              <a:t>A charity can have a Did Not Disclose report for a number of reasons. They may not have responded to the request to participate - maybe they changed their address and BBB wasn’t told about the change. They may have chosen to not participate because they didn’t have time. Or they had other priorities that got in the way of submitting information. </a:t>
            </a:r>
            <a:endParaRPr sz="1000"/>
          </a:p>
          <a:p>
            <a:pPr indent="0" lvl="0" marL="0" rtl="0" algn="l">
              <a:lnSpc>
                <a:spcPct val="100000"/>
              </a:lnSpc>
              <a:spcBef>
                <a:spcPts val="0"/>
              </a:spcBef>
              <a:spcAft>
                <a:spcPts val="0"/>
              </a:spcAft>
              <a:buSzPts val="1400"/>
              <a:buNone/>
            </a:pPr>
            <a:r>
              <a:rPr lang="en-US" sz="1000"/>
              <a:t>As we talked about earlier, participating in BBB’s process is voluntary - charities do not have to provide information for whatever reason they choose. But remember, just because they have a Did Not Disclose report doesn’t mean the charity is not doing good work and is not worthy of your time to research and ask questions.</a:t>
            </a:r>
            <a:endParaRPr sz="10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1000"/>
              <a:t>BBB also issues Informational Reports, which are for organizations that haven’t received any inquiries in their system. </a:t>
            </a:r>
            <a:endParaRPr sz="1000"/>
          </a:p>
          <a:p>
            <a:pPr indent="0" lvl="0" marL="0" rtl="0" algn="l">
              <a:lnSpc>
                <a:spcPct val="100000"/>
              </a:lnSpc>
              <a:spcBef>
                <a:spcPts val="0"/>
              </a:spcBef>
              <a:spcAft>
                <a:spcPts val="0"/>
              </a:spcAft>
              <a:buClr>
                <a:schemeClr val="dk1"/>
              </a:buClr>
              <a:buSzPts val="1100"/>
              <a:buFont typeface="Arial"/>
              <a:buNone/>
            </a:pPr>
            <a:r>
              <a:rPr lang="en-US" sz="1000"/>
              <a:t>Who knows what an inquiry is? </a:t>
            </a:r>
            <a:r>
              <a:rPr b="1" lang="en-US" sz="1000"/>
              <a:t>[An inquiry is when someone reaches out and asks about an organization.]</a:t>
            </a:r>
            <a:endParaRPr b="1" sz="1000"/>
          </a:p>
          <a:p>
            <a:pPr indent="0" lvl="0" marL="139700" rtl="0" algn="l">
              <a:lnSpc>
                <a:spcPct val="100000"/>
              </a:lnSpc>
              <a:spcBef>
                <a:spcPts val="0"/>
              </a:spcBef>
              <a:spcAft>
                <a:spcPts val="0"/>
              </a:spcAft>
              <a:buClr>
                <a:schemeClr val="dk1"/>
              </a:buClr>
              <a:buSzPts val="1100"/>
              <a:buFont typeface="Arial"/>
              <a:buNone/>
            </a:pPr>
            <a:r>
              <a:t/>
            </a:r>
            <a:endParaRPr sz="1000"/>
          </a:p>
          <a:p>
            <a:pPr indent="0" lvl="0" marL="0" rtl="0" algn="l">
              <a:lnSpc>
                <a:spcPct val="100000"/>
              </a:lnSpc>
              <a:spcBef>
                <a:spcPts val="0"/>
              </a:spcBef>
              <a:spcAft>
                <a:spcPts val="0"/>
              </a:spcAft>
              <a:buClr>
                <a:schemeClr val="dk1"/>
              </a:buClr>
              <a:buSzPts val="1100"/>
              <a:buFont typeface="Arial"/>
              <a:buNone/>
            </a:pPr>
            <a:r>
              <a:rPr lang="en-US" sz="1000"/>
              <a:t>There are some organizations that BBB can’t review. BBB can only review 501(c)3 charities – 501(c)3 organizations have a special tax designation that allows them to accept tax deductible contributions. This means that if you donate to them, you can write it off on your taxes. </a:t>
            </a:r>
            <a:endParaRPr sz="1000"/>
          </a:p>
          <a:p>
            <a:pPr indent="0" lvl="0" marL="139700" rtl="0" algn="l">
              <a:lnSpc>
                <a:spcPct val="100000"/>
              </a:lnSpc>
              <a:spcBef>
                <a:spcPts val="0"/>
              </a:spcBef>
              <a:spcAft>
                <a:spcPts val="0"/>
              </a:spcAft>
              <a:buClr>
                <a:schemeClr val="dk1"/>
              </a:buClr>
              <a:buSzPts val="1100"/>
              <a:buFont typeface="Arial"/>
              <a:buNone/>
            </a:pPr>
            <a:r>
              <a:t/>
            </a:r>
            <a:endParaRPr sz="1000"/>
          </a:p>
          <a:p>
            <a:pPr indent="0" lvl="0" marL="0" rtl="0" algn="l">
              <a:lnSpc>
                <a:spcPct val="100000"/>
              </a:lnSpc>
              <a:spcBef>
                <a:spcPts val="0"/>
              </a:spcBef>
              <a:spcAft>
                <a:spcPts val="0"/>
              </a:spcAft>
              <a:buClr>
                <a:schemeClr val="dk1"/>
              </a:buClr>
              <a:buSzPts val="1100"/>
              <a:buFont typeface="Arial"/>
              <a:buNone/>
            </a:pPr>
            <a:r>
              <a:rPr lang="en-US" sz="1000"/>
              <a:t>Those are the only nonprofits BBB can review. As you know, though, there are so many other types of nonprofits. So, BBB issues Informational Reports about all the organizations not able to be reviewed, just to let the public know BBB is aware of them.</a:t>
            </a:r>
            <a:endParaRPr sz="1000"/>
          </a:p>
          <a:p>
            <a:pPr indent="0" lvl="0" marL="139700" rtl="0" algn="l">
              <a:lnSpc>
                <a:spcPct val="100000"/>
              </a:lnSpc>
              <a:spcBef>
                <a:spcPts val="0"/>
              </a:spcBef>
              <a:spcAft>
                <a:spcPts val="0"/>
              </a:spcAft>
              <a:buClr>
                <a:schemeClr val="dk1"/>
              </a:buClr>
              <a:buSzPts val="1100"/>
              <a:buFont typeface="Arial"/>
              <a:buNone/>
            </a:pPr>
            <a:r>
              <a:t/>
            </a:r>
            <a:endParaRPr sz="1000"/>
          </a:p>
          <a:p>
            <a:pPr indent="0" lvl="0" marL="0" rtl="0" algn="l">
              <a:lnSpc>
                <a:spcPct val="100000"/>
              </a:lnSpc>
              <a:spcBef>
                <a:spcPts val="0"/>
              </a:spcBef>
              <a:spcAft>
                <a:spcPts val="0"/>
              </a:spcAft>
              <a:buClr>
                <a:schemeClr val="dk1"/>
              </a:buClr>
              <a:buSzPts val="1100"/>
              <a:buFont typeface="Arial"/>
              <a:buNone/>
            </a:pPr>
            <a:r>
              <a:rPr lang="en-US" sz="1000"/>
              <a:t>One example is up here on the screen. The Lebanon Optimist Club is a 501(c)4 social welfare club and can’t accept tax deductible charitable contributions. BBB has contact information for this organization, and then a note that says what type of nonprofit they are – 501(c)4 – and that they’re not eligible for BBB’s review program. </a:t>
            </a:r>
            <a:endParaRPr sz="1000"/>
          </a:p>
          <a:p>
            <a:pPr indent="0" lvl="0" marL="139700" rtl="0" algn="l">
              <a:lnSpc>
                <a:spcPct val="100000"/>
              </a:lnSpc>
              <a:spcBef>
                <a:spcPts val="0"/>
              </a:spcBef>
              <a:spcAft>
                <a:spcPts val="0"/>
              </a:spcAft>
              <a:buClr>
                <a:schemeClr val="dk1"/>
              </a:buClr>
              <a:buSzPts val="1100"/>
              <a:buFont typeface="Arial"/>
              <a:buNone/>
            </a:pPr>
            <a:r>
              <a:t/>
            </a:r>
            <a:endParaRPr sz="1000"/>
          </a:p>
          <a:p>
            <a:pPr indent="0" lvl="0" marL="0" rtl="0" algn="l">
              <a:lnSpc>
                <a:spcPct val="100000"/>
              </a:lnSpc>
              <a:spcBef>
                <a:spcPts val="0"/>
              </a:spcBef>
              <a:spcAft>
                <a:spcPts val="0"/>
              </a:spcAft>
              <a:buSzPts val="1100"/>
              <a:buNone/>
            </a:pPr>
            <a:r>
              <a:rPr lang="en-US" sz="1000"/>
              <a:t>Quick recap: </a:t>
            </a:r>
            <a:endParaRPr sz="1000"/>
          </a:p>
          <a:p>
            <a:pPr indent="0" lvl="0" marL="0" rtl="0" algn="l">
              <a:lnSpc>
                <a:spcPct val="100000"/>
              </a:lnSpc>
              <a:spcBef>
                <a:spcPts val="0"/>
              </a:spcBef>
              <a:spcAft>
                <a:spcPts val="0"/>
              </a:spcAft>
              <a:buSzPts val="1100"/>
              <a:buNone/>
            </a:pPr>
            <a:r>
              <a:rPr lang="en-US" sz="1000"/>
              <a:t>BBB can only review what kind of nonprofit? </a:t>
            </a:r>
            <a:r>
              <a:rPr b="1" lang="en-US" sz="1000"/>
              <a:t>[501(c)3.]</a:t>
            </a:r>
            <a:r>
              <a:rPr lang="en-US" sz="1000"/>
              <a:t> </a:t>
            </a:r>
            <a:endParaRPr sz="1000"/>
          </a:p>
          <a:p>
            <a:pPr indent="0" lvl="0" marL="0" rtl="0" algn="l">
              <a:lnSpc>
                <a:spcPct val="100000"/>
              </a:lnSpc>
              <a:spcBef>
                <a:spcPts val="0"/>
              </a:spcBef>
              <a:spcAft>
                <a:spcPts val="0"/>
              </a:spcAft>
              <a:buClr>
                <a:schemeClr val="dk1"/>
              </a:buClr>
              <a:buSzPts val="1100"/>
              <a:buFont typeface="Arial"/>
              <a:buNone/>
            </a:pPr>
            <a:r>
              <a:rPr lang="en-US" sz="1000"/>
              <a:t>What kind of report does BBB put out for those organizations that aren’t 501(c)3? </a:t>
            </a:r>
            <a:r>
              <a:rPr b="1" lang="en-US" sz="1000"/>
              <a:t>[Informational Reports.]</a:t>
            </a:r>
            <a:endParaRPr b="1" sz="1000"/>
          </a:p>
          <a:p>
            <a:pPr indent="0" lvl="0" marL="0" rtl="0" algn="l">
              <a:lnSpc>
                <a:spcPct val="100000"/>
              </a:lnSpc>
              <a:spcBef>
                <a:spcPts val="0"/>
              </a:spcBef>
              <a:spcAft>
                <a:spcPts val="0"/>
              </a:spcAft>
              <a:buClr>
                <a:schemeClr val="dk1"/>
              </a:buClr>
              <a:buSzPts val="1100"/>
              <a:buFont typeface="Arial"/>
              <a:buNone/>
            </a:pPr>
            <a:r>
              <a:t/>
            </a:r>
            <a:endParaRPr sz="1000"/>
          </a:p>
          <a:p>
            <a:pPr indent="0" lvl="0" marL="0" rtl="0" algn="l">
              <a:lnSpc>
                <a:spcPct val="100000"/>
              </a:lnSpc>
              <a:spcBef>
                <a:spcPts val="0"/>
              </a:spcBef>
              <a:spcAft>
                <a:spcPts val="0"/>
              </a:spcAft>
              <a:buSzPts val="1100"/>
              <a:buNone/>
            </a:pPr>
            <a:r>
              <a:rPr lang="en-US" sz="1000"/>
              <a:t>Let’s talk about the rest of the report. </a:t>
            </a:r>
            <a:endParaRPr sz="10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1000"/>
              <a:t>In the tabs below the Standards summary, there’s information about the charity that comes from the application submitted, along with financial statements, website and annual reports.</a:t>
            </a:r>
            <a:endParaRPr sz="1000"/>
          </a:p>
          <a:p>
            <a:pPr indent="0" lvl="0" marL="139700" rtl="0" algn="l">
              <a:lnSpc>
                <a:spcPct val="100000"/>
              </a:lnSpc>
              <a:spcBef>
                <a:spcPts val="0"/>
              </a:spcBef>
              <a:spcAft>
                <a:spcPts val="0"/>
              </a:spcAft>
              <a:buClr>
                <a:schemeClr val="dk1"/>
              </a:buClr>
              <a:buSzPts val="1100"/>
              <a:buFont typeface="Arial"/>
              <a:buNone/>
            </a:pPr>
            <a:r>
              <a:t/>
            </a:r>
            <a:endParaRPr sz="1000"/>
          </a:p>
          <a:p>
            <a:pPr indent="0" lvl="0" marL="0" rtl="0" algn="l">
              <a:lnSpc>
                <a:spcPct val="100000"/>
              </a:lnSpc>
              <a:spcBef>
                <a:spcPts val="0"/>
              </a:spcBef>
              <a:spcAft>
                <a:spcPts val="0"/>
              </a:spcAft>
              <a:buClr>
                <a:schemeClr val="dk1"/>
              </a:buClr>
              <a:buSzPts val="1100"/>
              <a:buFont typeface="Arial"/>
              <a:buNone/>
            </a:pPr>
            <a:r>
              <a:rPr lang="en-US" sz="1000"/>
              <a:t>The Conclusions section shows if the charity meets all 20 Standards. If not, this is where those Standards not met are listed, and why they’re not met.</a:t>
            </a:r>
            <a:endParaRPr sz="1000"/>
          </a:p>
          <a:p>
            <a:pPr indent="0" lvl="0" marL="139700" rtl="0" algn="l">
              <a:lnSpc>
                <a:spcPct val="100000"/>
              </a:lnSpc>
              <a:spcBef>
                <a:spcPts val="0"/>
              </a:spcBef>
              <a:spcAft>
                <a:spcPts val="0"/>
              </a:spcAft>
              <a:buClr>
                <a:schemeClr val="dk1"/>
              </a:buClr>
              <a:buSzPts val="1100"/>
              <a:buFont typeface="Arial"/>
              <a:buNone/>
            </a:pPr>
            <a:r>
              <a:t/>
            </a:r>
            <a:endParaRPr sz="1000"/>
          </a:p>
          <a:p>
            <a:pPr indent="0" lvl="0" marL="139700" rtl="0" algn="l">
              <a:lnSpc>
                <a:spcPct val="100000"/>
              </a:lnSpc>
              <a:spcBef>
                <a:spcPts val="0"/>
              </a:spcBef>
              <a:spcAft>
                <a:spcPts val="0"/>
              </a:spcAft>
              <a:buSzPts val="1400"/>
              <a:buNone/>
            </a:pPr>
            <a:r>
              <a:t/>
            </a:r>
            <a:endParaRPr sz="10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sz="1000"/>
              <a:t>The Purpose tab gives the charity’s mission statement, and when they were incorporated in the state. </a:t>
            </a:r>
            <a:endParaRPr sz="1000"/>
          </a:p>
          <a:p>
            <a:pPr indent="0" lvl="0" marL="0" rtl="0" algn="l">
              <a:lnSpc>
                <a:spcPct val="100000"/>
              </a:lnSpc>
              <a:spcBef>
                <a:spcPts val="0"/>
              </a:spcBef>
              <a:spcAft>
                <a:spcPts val="0"/>
              </a:spcAft>
              <a:buSzPts val="1400"/>
              <a:buNone/>
            </a:pPr>
            <a:r>
              <a:rPr lang="en-US" sz="1000"/>
              <a:t>If the charity has any alternate names, those are listed here too. </a:t>
            </a:r>
            <a:endParaRPr sz="10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 name="Google Shape;153;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sz="1000"/>
              <a:t>The Programs tab has a description of the nonprofit’s work, and, if applicable, specific program expenses so donors can see how much is spent in what areas.</a:t>
            </a:r>
            <a:endParaRPr sz="10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sz="1000"/>
              <a:t>The Governance &amp; Staff tab lists the names of the Board Chair and chief executive, and the size of the board and staff.</a:t>
            </a:r>
            <a:endParaRPr sz="10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sz="1000"/>
              <a:t>In the Fundraising tab, the types of fundraising the charity reported doing in the last year are listed, along with the percentage of related contributions spent on fundraising.</a:t>
            </a:r>
            <a:endParaRPr sz="10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Google Shape;196;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sz="1000"/>
              <a:t>In the Tax Status tab, it’s confirmed that the charity is a 501c3 charity with the government, and is eligible to receive tax deductible charitable contributions.</a:t>
            </a:r>
            <a:endParaRPr b="0" sz="1000"/>
          </a:p>
          <a:p>
            <a:pPr indent="0" lvl="0" marL="139700" rtl="0" algn="l">
              <a:lnSpc>
                <a:spcPct val="100000"/>
              </a:lnSpc>
              <a:spcBef>
                <a:spcPts val="0"/>
              </a:spcBef>
              <a:spcAft>
                <a:spcPts val="0"/>
              </a:spcAft>
              <a:buSzPts val="1400"/>
              <a:buNone/>
            </a:pPr>
            <a:br>
              <a:rPr lang="en-US" sz="1000"/>
            </a:br>
            <a:endParaRPr sz="10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1000"/>
              <a:t>In the Financial tab, BBB tells the public where the charity’s money came from and what it was spent on. This is where you’ll find the specific percentages of how their money was spent on programming, as well as asset and liability information. </a:t>
            </a:r>
            <a:endParaRPr sz="1000"/>
          </a:p>
          <a:p>
            <a:pPr indent="0" lvl="0" marL="0" rtl="0" algn="l">
              <a:lnSpc>
                <a:spcPct val="100000"/>
              </a:lnSpc>
              <a:spcBef>
                <a:spcPts val="0"/>
              </a:spcBef>
              <a:spcAft>
                <a:spcPts val="0"/>
              </a:spcAft>
              <a:buClr>
                <a:schemeClr val="dk1"/>
              </a:buClr>
              <a:buSzPts val="1100"/>
              <a:buFont typeface="Arial"/>
              <a:buNone/>
            </a:pPr>
            <a:r>
              <a:t/>
            </a:r>
            <a:endParaRPr sz="1000"/>
          </a:p>
          <a:p>
            <a:pPr indent="0" lvl="0" marL="0" rtl="0" algn="l">
              <a:lnSpc>
                <a:spcPct val="100000"/>
              </a:lnSpc>
              <a:spcBef>
                <a:spcPts val="0"/>
              </a:spcBef>
              <a:spcAft>
                <a:spcPts val="0"/>
              </a:spcAft>
              <a:buSzPts val="1100"/>
              <a:buNone/>
            </a:pPr>
            <a:r>
              <a:rPr lang="en-US" sz="1000"/>
              <a:t>Some reports will have the BBB Comment tab. That’s for additional locations, or any other notes BBB needs to share.</a:t>
            </a:r>
            <a:br>
              <a:rPr lang="en-US" sz="1000"/>
            </a:br>
            <a:endParaRPr sz="10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1000"/>
              <a:t>Alright. So we’ve covered the Standards and what a report looks like – now let’s see what it looks like when you search for a charity with BBB.</a:t>
            </a:r>
            <a:endParaRPr sz="1000"/>
          </a:p>
          <a:p>
            <a:pPr indent="0" lvl="0" marL="139700" rtl="0" algn="l">
              <a:lnSpc>
                <a:spcPct val="100000"/>
              </a:lnSpc>
              <a:spcBef>
                <a:spcPts val="0"/>
              </a:spcBef>
              <a:spcAft>
                <a:spcPts val="0"/>
              </a:spcAft>
              <a:buClr>
                <a:schemeClr val="dk1"/>
              </a:buClr>
              <a:buSzPts val="1100"/>
              <a:buFont typeface="Arial"/>
              <a:buNone/>
            </a:pPr>
            <a:r>
              <a:t/>
            </a:r>
            <a:endParaRPr sz="1000"/>
          </a:p>
          <a:p>
            <a:pPr indent="0" lvl="0" marL="0" rtl="0" algn="l">
              <a:lnSpc>
                <a:spcPct val="100000"/>
              </a:lnSpc>
              <a:spcBef>
                <a:spcPts val="0"/>
              </a:spcBef>
              <a:spcAft>
                <a:spcPts val="0"/>
              </a:spcAft>
              <a:buClr>
                <a:schemeClr val="dk1"/>
              </a:buClr>
              <a:buSzPts val="1100"/>
              <a:buFont typeface="Arial"/>
              <a:buNone/>
            </a:pPr>
            <a:r>
              <a:rPr lang="en-US" sz="1000"/>
              <a:t>BBB</a:t>
            </a:r>
            <a:r>
              <a:rPr lang="en-US" sz="1000"/>
              <a:t> recommends using give.org when researching charities.</a:t>
            </a:r>
            <a:endParaRPr sz="1000"/>
          </a:p>
          <a:p>
            <a:pPr indent="0" lvl="0" marL="139700" rtl="0" algn="l">
              <a:lnSpc>
                <a:spcPct val="100000"/>
              </a:lnSpc>
              <a:spcBef>
                <a:spcPts val="0"/>
              </a:spcBef>
              <a:spcAft>
                <a:spcPts val="0"/>
              </a:spcAft>
              <a:buClr>
                <a:schemeClr val="dk1"/>
              </a:buClr>
              <a:buSzPts val="1100"/>
              <a:buFont typeface="Arial"/>
              <a:buNone/>
            </a:pPr>
            <a:r>
              <a:t/>
            </a:r>
            <a:endParaRPr sz="1000"/>
          </a:p>
          <a:p>
            <a:pPr indent="0" lvl="0" marL="139700" rtl="0" algn="l">
              <a:lnSpc>
                <a:spcPct val="100000"/>
              </a:lnSpc>
              <a:spcBef>
                <a:spcPts val="0"/>
              </a:spcBef>
              <a:spcAft>
                <a:spcPts val="0"/>
              </a:spcAft>
              <a:buSzPts val="1400"/>
              <a:buNone/>
            </a:pPr>
            <a:br>
              <a:rPr lang="en-US" sz="1000"/>
            </a:br>
            <a:endParaRPr sz="10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 name="Shape 53"/>
        <p:cNvGrpSpPr/>
        <p:nvPr/>
      </p:nvGrpSpPr>
      <p:grpSpPr>
        <a:xfrm>
          <a:off x="0" y="0"/>
          <a:ext cx="0" cy="0"/>
          <a:chOff x="0" y="0"/>
          <a:chExt cx="0" cy="0"/>
        </a:xfrm>
      </p:grpSpPr>
      <p:sp>
        <p:nvSpPr>
          <p:cNvPr id="54" name="Google Shape;5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 name="Google Shape;5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sz="1000"/>
              <a:t>Today, we’re going to talk about BBB’s Standards for Charity Accountability, </a:t>
            </a:r>
            <a:endParaRPr sz="1000"/>
          </a:p>
          <a:p>
            <a:pPr indent="0" lvl="0" marL="0" rtl="0" algn="l">
              <a:lnSpc>
                <a:spcPct val="100000"/>
              </a:lnSpc>
              <a:spcBef>
                <a:spcPts val="0"/>
              </a:spcBef>
              <a:spcAft>
                <a:spcPts val="0"/>
              </a:spcAft>
              <a:buSzPts val="1400"/>
              <a:buNone/>
            </a:pPr>
            <a:r>
              <a:rPr lang="en-US" sz="1000"/>
              <a:t>the four types of reports BBB issues, and </a:t>
            </a:r>
            <a:endParaRPr sz="1000"/>
          </a:p>
          <a:p>
            <a:pPr indent="0" lvl="0" marL="0" rtl="0" algn="l">
              <a:lnSpc>
                <a:spcPct val="100000"/>
              </a:lnSpc>
              <a:spcBef>
                <a:spcPts val="0"/>
              </a:spcBef>
              <a:spcAft>
                <a:spcPts val="0"/>
              </a:spcAft>
              <a:buSzPts val="1400"/>
              <a:buNone/>
            </a:pPr>
            <a:r>
              <a:rPr lang="en-US" sz="1000"/>
              <a:t>how to search for a charity so you can do your research when you’re ready to give your time, talent, and treasure. </a:t>
            </a:r>
            <a:endParaRPr sz="100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7" name="Google Shape;227;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sz="1000"/>
              <a:t>When you search for a charity by name at give.org, this list of relevant results will come up. Just click to view a report. </a:t>
            </a:r>
            <a:endParaRPr b="0" sz="1000"/>
          </a:p>
          <a:p>
            <a:pPr indent="0" lvl="0" marL="139700" rtl="0" algn="l">
              <a:lnSpc>
                <a:spcPct val="100000"/>
              </a:lnSpc>
              <a:spcBef>
                <a:spcPts val="0"/>
              </a:spcBef>
              <a:spcAft>
                <a:spcPts val="0"/>
              </a:spcAft>
              <a:buSzPts val="1400"/>
              <a:buNone/>
            </a:pPr>
            <a:br>
              <a:rPr lang="en-US" sz="1000"/>
            </a:br>
            <a:endParaRPr sz="100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2" name="Google Shape;232;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1000"/>
              <a:t>You could also search by charity type from the list on the left side. </a:t>
            </a:r>
            <a:endParaRPr sz="1000"/>
          </a:p>
          <a:p>
            <a:pPr indent="0" lvl="0" marL="0" rtl="0" algn="l">
              <a:lnSpc>
                <a:spcPct val="100000"/>
              </a:lnSpc>
              <a:spcBef>
                <a:spcPts val="0"/>
              </a:spcBef>
              <a:spcAft>
                <a:spcPts val="0"/>
              </a:spcAft>
              <a:buSzPts val="1100"/>
              <a:buNone/>
            </a:pPr>
            <a:r>
              <a:rPr lang="en-US" sz="1000"/>
              <a:t>Using key terms and a zip code, you could get a list of all of those kinds of charities, starting with those closest to the zip code you entered. </a:t>
            </a:r>
            <a:endParaRPr sz="1000"/>
          </a:p>
          <a:p>
            <a:pPr indent="0" lvl="0" marL="0" rtl="0" algn="l">
              <a:lnSpc>
                <a:spcPct val="100000"/>
              </a:lnSpc>
              <a:spcBef>
                <a:spcPts val="0"/>
              </a:spcBef>
              <a:spcAft>
                <a:spcPts val="0"/>
              </a:spcAft>
              <a:buClr>
                <a:schemeClr val="dk1"/>
              </a:buClr>
              <a:buSzPts val="1100"/>
              <a:buFont typeface="Arial"/>
              <a:buNone/>
            </a:pPr>
            <a:r>
              <a:rPr lang="en-US" sz="1000"/>
              <a:t>What kinds of key terms could you search for? </a:t>
            </a:r>
            <a:r>
              <a:rPr b="1" lang="en-US" sz="1000"/>
              <a:t>[Animal Protection, Environment, Children &amp; Youth, Religious, etc.]</a:t>
            </a:r>
            <a:endParaRPr b="1" sz="1000"/>
          </a:p>
          <a:p>
            <a:pPr indent="0" lvl="0" marL="139700" rtl="0" algn="l">
              <a:lnSpc>
                <a:spcPct val="100000"/>
              </a:lnSpc>
              <a:spcBef>
                <a:spcPts val="0"/>
              </a:spcBef>
              <a:spcAft>
                <a:spcPts val="0"/>
              </a:spcAft>
              <a:buClr>
                <a:schemeClr val="dk1"/>
              </a:buClr>
              <a:buSzPts val="1100"/>
              <a:buFont typeface="Arial"/>
              <a:buNone/>
            </a:pPr>
            <a:r>
              <a:t/>
            </a:r>
            <a:endParaRPr sz="1000"/>
          </a:p>
          <a:p>
            <a:pPr indent="0" lvl="0" marL="0" rtl="0" algn="l">
              <a:lnSpc>
                <a:spcPct val="100000"/>
              </a:lnSpc>
              <a:spcBef>
                <a:spcPts val="0"/>
              </a:spcBef>
              <a:spcAft>
                <a:spcPts val="0"/>
              </a:spcAft>
              <a:buSzPts val="1100"/>
              <a:buNone/>
            </a:pPr>
            <a:r>
              <a:rPr lang="en-US" sz="1000"/>
              <a:t>Up here, you can see a search was done for “Charity - Blind and Visually Impaired” using the zip code for downtown Cincinnati – 45202. The results come up and give us a list of any charity that has that term associated with it. </a:t>
            </a:r>
            <a:endParaRPr sz="1000"/>
          </a:p>
          <a:p>
            <a:pPr indent="0" lvl="0" marL="0" rtl="0" algn="l">
              <a:lnSpc>
                <a:spcPct val="100000"/>
              </a:lnSpc>
              <a:spcBef>
                <a:spcPts val="0"/>
              </a:spcBef>
              <a:spcAft>
                <a:spcPts val="0"/>
              </a:spcAft>
              <a:buSzPts val="1100"/>
              <a:buNone/>
            </a:pPr>
            <a:r>
              <a:rPr lang="en-US" sz="1000"/>
              <a:t>Starting closest to the zip code and working out, you can see the search resulted in three cincinnati charities. </a:t>
            </a:r>
            <a:endParaRPr sz="1000"/>
          </a:p>
          <a:p>
            <a:pPr indent="0" lvl="0" marL="0" rtl="0" algn="l">
              <a:lnSpc>
                <a:spcPct val="100000"/>
              </a:lnSpc>
              <a:spcBef>
                <a:spcPts val="0"/>
              </a:spcBef>
              <a:spcAft>
                <a:spcPts val="0"/>
              </a:spcAft>
              <a:buClr>
                <a:schemeClr val="dk1"/>
              </a:buClr>
              <a:buSzPts val="1100"/>
              <a:buFont typeface="Arial"/>
              <a:buNone/>
            </a:pPr>
            <a:r>
              <a:rPr lang="en-US" sz="1000"/>
              <a:t>Where are those 3 located? </a:t>
            </a:r>
            <a:r>
              <a:rPr b="1" lang="en-US" sz="1000"/>
              <a:t>[Cincinnati, Louisville and Cleveland.]</a:t>
            </a:r>
            <a:endParaRPr b="1" sz="1000"/>
          </a:p>
          <a:p>
            <a:pPr indent="0" lvl="0" marL="0" rtl="0" algn="l">
              <a:lnSpc>
                <a:spcPct val="100000"/>
              </a:lnSpc>
              <a:spcBef>
                <a:spcPts val="0"/>
              </a:spcBef>
              <a:spcAft>
                <a:spcPts val="0"/>
              </a:spcAft>
              <a:buSzPts val="1400"/>
              <a:buNone/>
            </a:pPr>
            <a:r>
              <a:t/>
            </a:r>
            <a:endParaRPr sz="1000"/>
          </a:p>
          <a:p>
            <a:pPr indent="0" lvl="0" marL="0" rtl="0" algn="l">
              <a:lnSpc>
                <a:spcPct val="100000"/>
              </a:lnSpc>
              <a:spcBef>
                <a:spcPts val="0"/>
              </a:spcBef>
              <a:spcAft>
                <a:spcPts val="0"/>
              </a:spcAft>
              <a:buSzPts val="1400"/>
              <a:buNone/>
            </a:pPr>
            <a:r>
              <a:rPr lang="en-US" sz="1000"/>
              <a:t>Remember - participating in BBB’s process is voluntary - charities do not have to provide information for whatever reason they choose. But remember, just because they don’t have a report, or they might have a Did Not Disclose report, doesn’t mean the charity is not doing good work and is not worthy of your time to research and ask questions.</a:t>
            </a:r>
            <a:endParaRPr sz="100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sz="1000"/>
              <a:t>That just about covers what BBB wanted to share with you. Please remember that some of the work you’re doing when researching charities has been done for you! BBB wants you to research on your own, using the tools Magnified Giving gives you – but don’t forget to use BBB to supplement those materials.</a:t>
            </a:r>
            <a:endParaRPr sz="10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 name="Google Shape;6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1000"/>
              <a:t>First – a quick background. </a:t>
            </a:r>
            <a:endParaRPr sz="1000"/>
          </a:p>
          <a:p>
            <a:pPr indent="0" lvl="0" marL="0" rtl="0" algn="l">
              <a:lnSpc>
                <a:spcPct val="100000"/>
              </a:lnSpc>
              <a:spcBef>
                <a:spcPts val="0"/>
              </a:spcBef>
              <a:spcAft>
                <a:spcPts val="0"/>
              </a:spcAft>
              <a:buSzPts val="1100"/>
              <a:buNone/>
            </a:pPr>
            <a:r>
              <a:rPr lang="en-US" sz="1000"/>
              <a:t>Can anyone guess how long BBB has been around? </a:t>
            </a:r>
            <a:r>
              <a:rPr b="1" lang="en-US" sz="1000"/>
              <a:t>[Over a century!]</a:t>
            </a:r>
            <a:r>
              <a:rPr lang="en-US" sz="1000"/>
              <a:t> </a:t>
            </a:r>
            <a:endParaRPr sz="1000"/>
          </a:p>
          <a:p>
            <a:pPr indent="0" lvl="0" marL="0" rtl="0" algn="l">
              <a:lnSpc>
                <a:spcPct val="100000"/>
              </a:lnSpc>
              <a:spcBef>
                <a:spcPts val="0"/>
              </a:spcBef>
              <a:spcAft>
                <a:spcPts val="0"/>
              </a:spcAft>
              <a:buSzPts val="1100"/>
              <a:buNone/>
            </a:pPr>
            <a:r>
              <a:rPr lang="en-US" sz="1000"/>
              <a:t>BBB has reviewed charities across the nation for many, many years. </a:t>
            </a:r>
            <a:endParaRPr sz="1000"/>
          </a:p>
          <a:p>
            <a:pPr indent="0" lvl="0" marL="0" rtl="0" algn="l">
              <a:lnSpc>
                <a:spcPct val="100000"/>
              </a:lnSpc>
              <a:spcBef>
                <a:spcPts val="0"/>
              </a:spcBef>
              <a:spcAft>
                <a:spcPts val="0"/>
              </a:spcAft>
              <a:buClr>
                <a:schemeClr val="dk1"/>
              </a:buClr>
              <a:buSzPts val="1100"/>
              <a:buFont typeface="Arial"/>
              <a:buNone/>
            </a:pPr>
            <a:r>
              <a:rPr lang="en-US" sz="1000"/>
              <a:t>The review process is voluntary. Do you know what that means? </a:t>
            </a:r>
            <a:r>
              <a:rPr b="1" lang="en-US" sz="1000"/>
              <a:t>[It means it’s not required — there’s no law or anything that says nonprofits have to go through BBB’s review process.]</a:t>
            </a:r>
            <a:endParaRPr b="1" sz="1000"/>
          </a:p>
          <a:p>
            <a:pPr indent="0" lvl="0" marL="139700" rtl="0" algn="l">
              <a:lnSpc>
                <a:spcPct val="100000"/>
              </a:lnSpc>
              <a:spcBef>
                <a:spcPts val="0"/>
              </a:spcBef>
              <a:spcAft>
                <a:spcPts val="0"/>
              </a:spcAft>
              <a:buClr>
                <a:schemeClr val="dk1"/>
              </a:buClr>
              <a:buSzPts val="1100"/>
              <a:buFont typeface="Arial"/>
              <a:buNone/>
            </a:pPr>
            <a:r>
              <a:t/>
            </a:r>
            <a:endParaRPr sz="1000"/>
          </a:p>
          <a:p>
            <a:pPr indent="0" lvl="0" marL="0" rtl="0" algn="l">
              <a:lnSpc>
                <a:spcPct val="100000"/>
              </a:lnSpc>
              <a:spcBef>
                <a:spcPts val="0"/>
              </a:spcBef>
              <a:spcAft>
                <a:spcPts val="0"/>
              </a:spcAft>
              <a:buClr>
                <a:schemeClr val="dk1"/>
              </a:buClr>
              <a:buSzPts val="1100"/>
              <a:buFont typeface="Arial"/>
              <a:buNone/>
            </a:pPr>
            <a:r>
              <a:rPr lang="en-US" sz="1000"/>
              <a:t>The review process goes like this: a charity completes an application. BBB goes through all the information on the application, decides whether or not the nonprofit meets Standards, then publishes the results of the review into an easy-to-read online report.</a:t>
            </a:r>
            <a:endParaRPr sz="1000"/>
          </a:p>
          <a:p>
            <a:pPr indent="0" lvl="0" marL="139700" rtl="0" algn="l">
              <a:lnSpc>
                <a:spcPct val="100000"/>
              </a:lnSpc>
              <a:spcBef>
                <a:spcPts val="0"/>
              </a:spcBef>
              <a:spcAft>
                <a:spcPts val="0"/>
              </a:spcAft>
              <a:buClr>
                <a:schemeClr val="dk1"/>
              </a:buClr>
              <a:buSzPts val="1100"/>
              <a:buFont typeface="Arial"/>
              <a:buNone/>
            </a:pPr>
            <a:r>
              <a:t/>
            </a:r>
            <a:endParaRPr sz="1000"/>
          </a:p>
          <a:p>
            <a:pPr indent="0" lvl="0" marL="0" rtl="0" algn="l">
              <a:lnSpc>
                <a:spcPct val="100000"/>
              </a:lnSpc>
              <a:spcBef>
                <a:spcPts val="0"/>
              </a:spcBef>
              <a:spcAft>
                <a:spcPts val="0"/>
              </a:spcAft>
              <a:buClr>
                <a:schemeClr val="dk1"/>
              </a:buClr>
              <a:buSzPts val="1100"/>
              <a:buFont typeface="Arial"/>
              <a:buNone/>
            </a:pPr>
            <a:r>
              <a:rPr lang="en-US" sz="1000"/>
              <a:t>So, how much do you think the review process costs? </a:t>
            </a:r>
            <a:r>
              <a:rPr b="1" lang="en-US" sz="1000"/>
              <a:t>[It’s completely free! BBB doesn’t think charities should pay for it, and BBB doesn’t charge the public to view the results.]</a:t>
            </a:r>
            <a:endParaRPr b="1" sz="1000"/>
          </a:p>
          <a:p>
            <a:pPr indent="0" lvl="0" marL="139700" rtl="0" algn="l">
              <a:lnSpc>
                <a:spcPct val="100000"/>
              </a:lnSpc>
              <a:spcBef>
                <a:spcPts val="0"/>
              </a:spcBef>
              <a:spcAft>
                <a:spcPts val="0"/>
              </a:spcAft>
              <a:buClr>
                <a:schemeClr val="dk1"/>
              </a:buClr>
              <a:buSzPts val="1100"/>
              <a:buFont typeface="Arial"/>
              <a:buNone/>
            </a:pPr>
            <a:r>
              <a:t/>
            </a:r>
            <a:endParaRPr sz="1000"/>
          </a:p>
          <a:p>
            <a:pPr indent="0" lvl="0" marL="0" rtl="0" algn="l">
              <a:lnSpc>
                <a:spcPct val="100000"/>
              </a:lnSpc>
              <a:spcBef>
                <a:spcPts val="0"/>
              </a:spcBef>
              <a:spcAft>
                <a:spcPts val="0"/>
              </a:spcAft>
              <a:buSzPts val="1100"/>
              <a:buNone/>
            </a:pPr>
            <a:r>
              <a:rPr lang="en-US" sz="1000"/>
              <a:t>The Standards BBB uses are considered “best practices” for nonprofits. </a:t>
            </a:r>
            <a:endParaRPr sz="1000"/>
          </a:p>
          <a:p>
            <a:pPr indent="0" lvl="0" marL="0" rtl="0" algn="l">
              <a:lnSpc>
                <a:spcPct val="100000"/>
              </a:lnSpc>
              <a:spcBef>
                <a:spcPts val="0"/>
              </a:spcBef>
              <a:spcAft>
                <a:spcPts val="0"/>
              </a:spcAft>
              <a:buClr>
                <a:schemeClr val="dk1"/>
              </a:buClr>
              <a:buSzPts val="1100"/>
              <a:buFont typeface="Arial"/>
              <a:buNone/>
            </a:pPr>
            <a:r>
              <a:rPr lang="en-US" sz="1000"/>
              <a:t>Do you know what that phrase means?</a:t>
            </a:r>
            <a:r>
              <a:rPr b="1" lang="en-US" sz="1000"/>
              <a:t> [When someone says “best practices” they mean a way of doing things that’s generally accepted to be the superior way.]</a:t>
            </a:r>
            <a:endParaRPr b="1" sz="1000"/>
          </a:p>
          <a:p>
            <a:pPr indent="0" lvl="0" marL="139700" rtl="0" algn="l">
              <a:lnSpc>
                <a:spcPct val="100000"/>
              </a:lnSpc>
              <a:spcBef>
                <a:spcPts val="0"/>
              </a:spcBef>
              <a:spcAft>
                <a:spcPts val="0"/>
              </a:spcAft>
              <a:buClr>
                <a:schemeClr val="dk1"/>
              </a:buClr>
              <a:buSzPts val="1100"/>
              <a:buFont typeface="Arial"/>
              <a:buNone/>
            </a:pPr>
            <a:r>
              <a:t/>
            </a:r>
            <a:endParaRPr sz="1000"/>
          </a:p>
          <a:p>
            <a:pPr indent="0" lvl="0" marL="0" rtl="0" algn="l">
              <a:lnSpc>
                <a:spcPct val="100000"/>
              </a:lnSpc>
              <a:spcBef>
                <a:spcPts val="0"/>
              </a:spcBef>
              <a:spcAft>
                <a:spcPts val="0"/>
              </a:spcAft>
              <a:buClr>
                <a:schemeClr val="dk1"/>
              </a:buClr>
              <a:buSzPts val="1100"/>
              <a:buFont typeface="Arial"/>
              <a:buNone/>
            </a:pPr>
            <a:r>
              <a:rPr lang="en-US" sz="1000"/>
              <a:t>These best practices, or, Standards, promote high standards of conduct for organizations that ask for donations, and help donors make good giving decisions.</a:t>
            </a:r>
            <a:endParaRPr sz="1000"/>
          </a:p>
          <a:p>
            <a:pPr indent="0" lvl="0" marL="139700" rtl="0" algn="l">
              <a:lnSpc>
                <a:spcPct val="100000"/>
              </a:lnSpc>
              <a:spcBef>
                <a:spcPts val="0"/>
              </a:spcBef>
              <a:spcAft>
                <a:spcPts val="0"/>
              </a:spcAft>
              <a:buClr>
                <a:schemeClr val="dk1"/>
              </a:buClr>
              <a:buSzPts val="1100"/>
              <a:buFont typeface="Arial"/>
              <a:buNone/>
            </a:pPr>
            <a:r>
              <a:t/>
            </a:r>
            <a:endParaRPr sz="1000"/>
          </a:p>
          <a:p>
            <a:pPr indent="0" lvl="0" marL="0" rtl="0" algn="l">
              <a:lnSpc>
                <a:spcPct val="100000"/>
              </a:lnSpc>
              <a:spcBef>
                <a:spcPts val="0"/>
              </a:spcBef>
              <a:spcAft>
                <a:spcPts val="0"/>
              </a:spcAft>
              <a:buClr>
                <a:schemeClr val="dk1"/>
              </a:buClr>
              <a:buSzPts val="1100"/>
              <a:buFont typeface="Arial"/>
              <a:buNone/>
            </a:pPr>
            <a:r>
              <a:rPr lang="en-US" sz="1000"/>
              <a:t>We’ll review the 20 Standards, and then I’ll show you what the reports look like.</a:t>
            </a:r>
            <a:endParaRPr sz="1000"/>
          </a:p>
          <a:p>
            <a:pPr indent="0" lvl="0" marL="139700" rtl="0" algn="l">
              <a:lnSpc>
                <a:spcPct val="100000"/>
              </a:lnSpc>
              <a:spcBef>
                <a:spcPts val="0"/>
              </a:spcBef>
              <a:spcAft>
                <a:spcPts val="0"/>
              </a:spcAft>
              <a:buClr>
                <a:schemeClr val="dk1"/>
              </a:buClr>
              <a:buSzPts val="1100"/>
              <a:buFont typeface="Arial"/>
              <a:buNone/>
            </a:pPr>
            <a:r>
              <a:t/>
            </a:r>
            <a:endParaRPr sz="1000"/>
          </a:p>
          <a:p>
            <a:pPr indent="0" lvl="0" marL="139700" rtl="0" algn="l">
              <a:lnSpc>
                <a:spcPct val="100000"/>
              </a:lnSpc>
              <a:spcBef>
                <a:spcPts val="0"/>
              </a:spcBef>
              <a:spcAft>
                <a:spcPts val="0"/>
              </a:spcAft>
              <a:buSzPts val="1400"/>
              <a:buNone/>
            </a:pPr>
            <a:r>
              <a:t/>
            </a:r>
            <a:endParaRPr sz="10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1000"/>
              <a:t>Standards 1 through 5 are all about an organization’s structure and accountability. </a:t>
            </a:r>
            <a:endParaRPr sz="1000"/>
          </a:p>
          <a:p>
            <a:pPr indent="0" lvl="0" marL="139700" rtl="0" algn="l">
              <a:lnSpc>
                <a:spcPct val="100000"/>
              </a:lnSpc>
              <a:spcBef>
                <a:spcPts val="0"/>
              </a:spcBef>
              <a:spcAft>
                <a:spcPts val="0"/>
              </a:spcAft>
              <a:buClr>
                <a:schemeClr val="dk1"/>
              </a:buClr>
              <a:buSzPts val="1100"/>
              <a:buFont typeface="Arial"/>
              <a:buNone/>
            </a:pPr>
            <a:r>
              <a:t/>
            </a:r>
            <a:endParaRPr sz="1000"/>
          </a:p>
          <a:p>
            <a:pPr indent="0" lvl="0" marL="0" rtl="0" algn="l">
              <a:lnSpc>
                <a:spcPct val="100000"/>
              </a:lnSpc>
              <a:spcBef>
                <a:spcPts val="0"/>
              </a:spcBef>
              <a:spcAft>
                <a:spcPts val="0"/>
              </a:spcAft>
              <a:buSzPts val="1100"/>
              <a:buNone/>
            </a:pPr>
            <a:r>
              <a:rPr lang="en-US" sz="1000"/>
              <a:t>Every organization should have a Board of Directors. That Board should be active and independent, and Board Members shouldn’t be working for their own best interests. The Board should have oversight of operations and staff, be the right size and meet regularly. </a:t>
            </a:r>
            <a:endParaRPr sz="1000"/>
          </a:p>
          <a:p>
            <a:pPr indent="0" lvl="0" marL="0" rtl="0" algn="l">
              <a:lnSpc>
                <a:spcPct val="100000"/>
              </a:lnSpc>
              <a:spcBef>
                <a:spcPts val="0"/>
              </a:spcBef>
              <a:spcAft>
                <a:spcPts val="0"/>
              </a:spcAft>
              <a:buClr>
                <a:schemeClr val="dk1"/>
              </a:buClr>
              <a:buSzPts val="1100"/>
              <a:buFont typeface="Arial"/>
              <a:buNone/>
            </a:pPr>
            <a:r>
              <a:rPr lang="en-US" sz="1000"/>
              <a:t>BBB also checks that only a certain percentage of them are paid. Can you guess the percentage? </a:t>
            </a:r>
            <a:r>
              <a:rPr b="1" lang="en-US" sz="1000"/>
              <a:t>[No more than 10%]</a:t>
            </a:r>
            <a:endParaRPr b="1" sz="1000"/>
          </a:p>
          <a:p>
            <a:pPr indent="0" lvl="0" marL="139700" rtl="0" algn="l">
              <a:lnSpc>
                <a:spcPct val="100000"/>
              </a:lnSpc>
              <a:spcBef>
                <a:spcPts val="0"/>
              </a:spcBef>
              <a:spcAft>
                <a:spcPts val="0"/>
              </a:spcAft>
              <a:buClr>
                <a:schemeClr val="dk1"/>
              </a:buClr>
              <a:buSzPts val="1100"/>
              <a:buFont typeface="Arial"/>
              <a:buNone/>
            </a:pPr>
            <a:r>
              <a:t/>
            </a:r>
            <a:endParaRPr sz="1000"/>
          </a:p>
          <a:p>
            <a:pPr indent="0" lvl="0" marL="0" rtl="0" algn="l">
              <a:lnSpc>
                <a:spcPct val="100000"/>
              </a:lnSpc>
              <a:spcBef>
                <a:spcPts val="0"/>
              </a:spcBef>
              <a:spcAft>
                <a:spcPts val="0"/>
              </a:spcAft>
              <a:buSzPts val="1100"/>
              <a:buNone/>
            </a:pPr>
            <a:r>
              <a:rPr lang="en-US" sz="1000"/>
              <a:t>Something BBB also looks out for with Board and with staff: conflicts of interest. </a:t>
            </a:r>
            <a:endParaRPr sz="1000"/>
          </a:p>
          <a:p>
            <a:pPr indent="0" lvl="0" marL="0" rtl="0" algn="l">
              <a:lnSpc>
                <a:spcPct val="100000"/>
              </a:lnSpc>
              <a:spcBef>
                <a:spcPts val="0"/>
              </a:spcBef>
              <a:spcAft>
                <a:spcPts val="0"/>
              </a:spcAft>
              <a:buClr>
                <a:schemeClr val="dk1"/>
              </a:buClr>
              <a:buSzPts val="1100"/>
              <a:buFont typeface="Arial"/>
              <a:buNone/>
            </a:pPr>
            <a:r>
              <a:rPr lang="en-US" sz="1000"/>
              <a:t>Does anyone know what a conflict of interest is? </a:t>
            </a:r>
            <a:r>
              <a:rPr b="1" lang="en-US" sz="1000"/>
              <a:t>[A conflict of interest is a situation in which a person is involved in multiple interests — financial, professional or personal — and helping one could hurt another.]</a:t>
            </a:r>
            <a:r>
              <a:rPr lang="en-US" sz="1000"/>
              <a:t> </a:t>
            </a:r>
            <a:endParaRPr sz="1000"/>
          </a:p>
          <a:p>
            <a:pPr indent="0" lvl="0" marL="139700" rtl="0" algn="l">
              <a:lnSpc>
                <a:spcPct val="100000"/>
              </a:lnSpc>
              <a:spcBef>
                <a:spcPts val="0"/>
              </a:spcBef>
              <a:spcAft>
                <a:spcPts val="0"/>
              </a:spcAft>
              <a:buClr>
                <a:schemeClr val="dk1"/>
              </a:buClr>
              <a:buSzPts val="1100"/>
              <a:buFont typeface="Arial"/>
              <a:buNone/>
            </a:pPr>
            <a:r>
              <a:t/>
            </a:r>
            <a:endParaRPr sz="1000"/>
          </a:p>
          <a:p>
            <a:pPr indent="0" lvl="0" marL="0" rtl="0" algn="l">
              <a:lnSpc>
                <a:spcPct val="100000"/>
              </a:lnSpc>
              <a:spcBef>
                <a:spcPts val="0"/>
              </a:spcBef>
              <a:spcAft>
                <a:spcPts val="0"/>
              </a:spcAft>
              <a:buSzPts val="1100"/>
              <a:buNone/>
            </a:pPr>
            <a:r>
              <a:rPr lang="en-US" sz="1000"/>
              <a:t>Here’s an example for you: you tell your teacher that your friend is having a bad day, and an extra snack for the whole class would cheer your friend up. Now, an extra snack probably would cheer up your friend — but who really wants the extra snack?</a:t>
            </a:r>
            <a:r>
              <a:rPr b="1" lang="en-US" sz="1000"/>
              <a:t> [You.]</a:t>
            </a:r>
            <a:r>
              <a:rPr lang="en-US" sz="1000"/>
              <a:t> </a:t>
            </a:r>
            <a:endParaRPr sz="1000"/>
          </a:p>
          <a:p>
            <a:pPr indent="0" lvl="0" marL="0" rtl="0" algn="l">
              <a:lnSpc>
                <a:spcPct val="100000"/>
              </a:lnSpc>
              <a:spcBef>
                <a:spcPts val="0"/>
              </a:spcBef>
              <a:spcAft>
                <a:spcPts val="0"/>
              </a:spcAft>
              <a:buSzPts val="1100"/>
              <a:buNone/>
            </a:pPr>
            <a:r>
              <a:rPr lang="en-US" sz="1000"/>
              <a:t>So you’re using your influence as a friend to get your teacher to give you both something you want, and pretending that you’re just doing it to cheer up your friend. </a:t>
            </a:r>
            <a:endParaRPr sz="1000"/>
          </a:p>
          <a:p>
            <a:pPr indent="0" lvl="0" marL="0" rtl="0" algn="l">
              <a:lnSpc>
                <a:spcPct val="100000"/>
              </a:lnSpc>
              <a:spcBef>
                <a:spcPts val="0"/>
              </a:spcBef>
              <a:spcAft>
                <a:spcPts val="0"/>
              </a:spcAft>
              <a:buClr>
                <a:schemeClr val="dk1"/>
              </a:buClr>
              <a:buSzPts val="1100"/>
              <a:buFont typeface="Arial"/>
              <a:buNone/>
            </a:pPr>
            <a:r>
              <a:rPr lang="en-US" sz="1000"/>
              <a:t>That’s a conflict of . . .? </a:t>
            </a:r>
            <a:r>
              <a:rPr b="1" lang="en-US" sz="1000"/>
              <a:t>[Interest.]</a:t>
            </a:r>
            <a:r>
              <a:rPr lang="en-US" sz="1000"/>
              <a:t> </a:t>
            </a:r>
            <a:endParaRPr sz="1000"/>
          </a:p>
          <a:p>
            <a:pPr indent="0" lvl="0" marL="139700" rtl="0" algn="l">
              <a:lnSpc>
                <a:spcPct val="100000"/>
              </a:lnSpc>
              <a:spcBef>
                <a:spcPts val="0"/>
              </a:spcBef>
              <a:spcAft>
                <a:spcPts val="0"/>
              </a:spcAft>
              <a:buClr>
                <a:schemeClr val="dk1"/>
              </a:buClr>
              <a:buSzPts val="1100"/>
              <a:buFont typeface="Arial"/>
              <a:buNone/>
            </a:pPr>
            <a:r>
              <a:t/>
            </a:r>
            <a:endParaRPr sz="1000"/>
          </a:p>
          <a:p>
            <a:pPr indent="0" lvl="0" marL="0" rtl="0" algn="l">
              <a:lnSpc>
                <a:spcPct val="100000"/>
              </a:lnSpc>
              <a:spcBef>
                <a:spcPts val="0"/>
              </a:spcBef>
              <a:spcAft>
                <a:spcPts val="0"/>
              </a:spcAft>
              <a:buSzPts val="1100"/>
              <a:buNone/>
            </a:pPr>
            <a:r>
              <a:rPr lang="en-US" sz="1000"/>
              <a:t>Standards 6 and 7 encourage organizations to regularly review their mission and impact, to be sure that there are always defined and measurable goals in place. </a:t>
            </a:r>
            <a:endParaRPr sz="1000"/>
          </a:p>
          <a:p>
            <a:pPr indent="0" lvl="0" marL="0" rtl="0" algn="l">
              <a:lnSpc>
                <a:spcPct val="100000"/>
              </a:lnSpc>
              <a:spcBef>
                <a:spcPts val="0"/>
              </a:spcBef>
              <a:spcAft>
                <a:spcPts val="0"/>
              </a:spcAft>
              <a:buClr>
                <a:schemeClr val="dk1"/>
              </a:buClr>
              <a:buSzPts val="1100"/>
              <a:buFont typeface="Arial"/>
              <a:buNone/>
            </a:pPr>
            <a:r>
              <a:rPr lang="en-US" sz="1000"/>
              <a:t>What do you think it means to have defined and measurable goals? </a:t>
            </a:r>
            <a:r>
              <a:rPr b="1" lang="en-US" sz="1000"/>
              <a:t>[It means the organization knows just what they want to accomplish, and can track their progress.]</a:t>
            </a:r>
            <a:endParaRPr b="1" sz="1000"/>
          </a:p>
          <a:p>
            <a:pPr indent="0" lvl="0" marL="0" rtl="0" algn="l">
              <a:lnSpc>
                <a:spcPct val="100000"/>
              </a:lnSpc>
              <a:spcBef>
                <a:spcPts val="0"/>
              </a:spcBef>
              <a:spcAft>
                <a:spcPts val="0"/>
              </a:spcAft>
              <a:buSzPts val="1400"/>
              <a:buNone/>
            </a:pPr>
            <a:r>
              <a:t/>
            </a:r>
            <a:endParaRPr sz="10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 name="Google Shape;7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1000"/>
              <a:t>Standards 8 through 14 go into the financial stuff. BBB looks at statements from the IRS and CPAs, as well as a current operating budget. Through this set of Standards, BBB makes sure the charity is spending its funds honestly and cautiously, and that it lines up with what they say the money is for when they fundraise.</a:t>
            </a:r>
            <a:endParaRPr sz="1000"/>
          </a:p>
          <a:p>
            <a:pPr indent="0" lvl="0" marL="0" rtl="0" algn="l">
              <a:lnSpc>
                <a:spcPct val="100000"/>
              </a:lnSpc>
              <a:spcBef>
                <a:spcPts val="0"/>
              </a:spcBef>
              <a:spcAft>
                <a:spcPts val="0"/>
              </a:spcAft>
              <a:buClr>
                <a:schemeClr val="dk1"/>
              </a:buClr>
              <a:buSzPts val="1100"/>
              <a:buFont typeface="Arial"/>
              <a:buNone/>
            </a:pPr>
            <a:r>
              <a:t/>
            </a:r>
            <a:endParaRPr sz="1000"/>
          </a:p>
          <a:p>
            <a:pPr indent="0" lvl="0" marL="0" rtl="0" algn="l">
              <a:lnSpc>
                <a:spcPct val="100000"/>
              </a:lnSpc>
              <a:spcBef>
                <a:spcPts val="0"/>
              </a:spcBef>
              <a:spcAft>
                <a:spcPts val="0"/>
              </a:spcAft>
              <a:buClr>
                <a:schemeClr val="dk1"/>
              </a:buClr>
              <a:buSzPts val="1100"/>
              <a:buFont typeface="Arial"/>
              <a:buNone/>
            </a:pPr>
            <a:r>
              <a:rPr lang="en-US" sz="1000"/>
              <a:t>You’ll encounter financial information when you review grant applications. This set of Standards can help you understand more about what you’re looking at - and what to look for. </a:t>
            </a:r>
            <a:endParaRPr sz="1000"/>
          </a:p>
          <a:p>
            <a:pPr indent="0" lvl="0" marL="139700" rtl="0" algn="l">
              <a:lnSpc>
                <a:spcPct val="100000"/>
              </a:lnSpc>
              <a:spcBef>
                <a:spcPts val="0"/>
              </a:spcBef>
              <a:spcAft>
                <a:spcPts val="0"/>
              </a:spcAft>
              <a:buClr>
                <a:schemeClr val="dk1"/>
              </a:buClr>
              <a:buSzPts val="1100"/>
              <a:buFont typeface="Arial"/>
              <a:buNone/>
            </a:pPr>
            <a:r>
              <a:t/>
            </a:r>
            <a:endParaRPr sz="1000"/>
          </a:p>
          <a:p>
            <a:pPr indent="0" lvl="0" marL="0" rtl="0" algn="l">
              <a:lnSpc>
                <a:spcPct val="100000"/>
              </a:lnSpc>
              <a:spcBef>
                <a:spcPts val="0"/>
              </a:spcBef>
              <a:spcAft>
                <a:spcPts val="0"/>
              </a:spcAft>
              <a:buClr>
                <a:schemeClr val="dk1"/>
              </a:buClr>
              <a:buSzPts val="1100"/>
              <a:buFont typeface="Arial"/>
              <a:buNone/>
            </a:pPr>
            <a:r>
              <a:rPr lang="en-US" sz="1000"/>
              <a:t>We’re going to talk a little more about the financial standards: </a:t>
            </a:r>
            <a:endParaRPr sz="1000"/>
          </a:p>
          <a:p>
            <a:pPr indent="0" lvl="0" marL="139700" rtl="0" algn="l">
              <a:lnSpc>
                <a:spcPct val="100000"/>
              </a:lnSpc>
              <a:spcBef>
                <a:spcPts val="0"/>
              </a:spcBef>
              <a:spcAft>
                <a:spcPts val="0"/>
              </a:spcAft>
              <a:buClr>
                <a:schemeClr val="dk1"/>
              </a:buClr>
              <a:buSzPts val="1100"/>
              <a:buFont typeface="Arial"/>
              <a:buNone/>
            </a:pPr>
            <a:r>
              <a:t/>
            </a:r>
            <a:endParaRPr sz="1000"/>
          </a:p>
          <a:p>
            <a:pPr indent="0" lvl="0" marL="0" rtl="0" algn="l">
              <a:lnSpc>
                <a:spcPct val="100000"/>
              </a:lnSpc>
              <a:spcBef>
                <a:spcPts val="0"/>
              </a:spcBef>
              <a:spcAft>
                <a:spcPts val="0"/>
              </a:spcAft>
              <a:buSzPts val="1100"/>
              <a:buNone/>
            </a:pPr>
            <a:r>
              <a:rPr lang="en-US" sz="1000"/>
              <a:t>Standard 8 reviews how much a charity spends on its programs. </a:t>
            </a:r>
            <a:endParaRPr sz="1000"/>
          </a:p>
          <a:p>
            <a:pPr indent="0" lvl="0" marL="0" rtl="0" algn="l">
              <a:lnSpc>
                <a:spcPct val="100000"/>
              </a:lnSpc>
              <a:spcBef>
                <a:spcPts val="0"/>
              </a:spcBef>
              <a:spcAft>
                <a:spcPts val="0"/>
              </a:spcAft>
              <a:buClr>
                <a:schemeClr val="dk1"/>
              </a:buClr>
              <a:buSzPts val="1100"/>
              <a:buFont typeface="Arial"/>
              <a:buNone/>
            </a:pPr>
            <a:r>
              <a:rPr lang="en-US" sz="1000"/>
              <a:t>BBB asks nonprofits to spend a certain percentage of their total expenses on programming — can you guess it? </a:t>
            </a:r>
            <a:r>
              <a:rPr b="1" lang="en-US" sz="1000"/>
              <a:t>[At least 65%.]</a:t>
            </a:r>
            <a:r>
              <a:rPr lang="en-US" sz="1000"/>
              <a:t> </a:t>
            </a:r>
            <a:endParaRPr sz="1000"/>
          </a:p>
          <a:p>
            <a:pPr indent="0" lvl="0" marL="139700" rtl="0" algn="l">
              <a:lnSpc>
                <a:spcPct val="100000"/>
              </a:lnSpc>
              <a:spcBef>
                <a:spcPts val="0"/>
              </a:spcBef>
              <a:spcAft>
                <a:spcPts val="0"/>
              </a:spcAft>
              <a:buClr>
                <a:schemeClr val="dk1"/>
              </a:buClr>
              <a:buSzPts val="1100"/>
              <a:buFont typeface="Arial"/>
              <a:buNone/>
            </a:pPr>
            <a:r>
              <a:t/>
            </a:r>
            <a:endParaRPr sz="1000"/>
          </a:p>
          <a:p>
            <a:pPr indent="0" lvl="0" marL="0" rtl="0" algn="l">
              <a:lnSpc>
                <a:spcPct val="100000"/>
              </a:lnSpc>
              <a:spcBef>
                <a:spcPts val="0"/>
              </a:spcBef>
              <a:spcAft>
                <a:spcPts val="0"/>
              </a:spcAft>
              <a:buSzPts val="1100"/>
              <a:buNone/>
            </a:pPr>
            <a:r>
              <a:rPr lang="en-US" sz="1000"/>
              <a:t>Standard 9 checks the amount they spent on fundraising, and divides that by their contributions income. </a:t>
            </a:r>
            <a:endParaRPr sz="1000"/>
          </a:p>
          <a:p>
            <a:pPr indent="0" lvl="0" marL="0" rtl="0" algn="l">
              <a:lnSpc>
                <a:spcPct val="100000"/>
              </a:lnSpc>
              <a:spcBef>
                <a:spcPts val="0"/>
              </a:spcBef>
              <a:spcAft>
                <a:spcPts val="0"/>
              </a:spcAft>
              <a:buClr>
                <a:schemeClr val="dk1"/>
              </a:buClr>
              <a:buSzPts val="1100"/>
              <a:buFont typeface="Arial"/>
              <a:buNone/>
            </a:pPr>
            <a:r>
              <a:rPr lang="en-US" sz="1000"/>
              <a:t>Who knows where contributions can come from? </a:t>
            </a:r>
            <a:r>
              <a:rPr b="1" lang="en-US" sz="1000"/>
              <a:t>[Donations, grants, events like a 5k or concert, etc.]</a:t>
            </a:r>
            <a:endParaRPr b="1" sz="1000"/>
          </a:p>
          <a:p>
            <a:pPr indent="0" lvl="0" marL="139700" rtl="0" algn="l">
              <a:lnSpc>
                <a:spcPct val="100000"/>
              </a:lnSpc>
              <a:spcBef>
                <a:spcPts val="0"/>
              </a:spcBef>
              <a:spcAft>
                <a:spcPts val="0"/>
              </a:spcAft>
              <a:buClr>
                <a:schemeClr val="dk1"/>
              </a:buClr>
              <a:buSzPts val="1100"/>
              <a:buFont typeface="Arial"/>
              <a:buNone/>
            </a:pPr>
            <a:r>
              <a:t/>
            </a:r>
            <a:endParaRPr sz="1000"/>
          </a:p>
          <a:p>
            <a:pPr indent="0" lvl="0" marL="0" rtl="0" algn="l">
              <a:lnSpc>
                <a:spcPct val="100000"/>
              </a:lnSpc>
              <a:spcBef>
                <a:spcPts val="0"/>
              </a:spcBef>
              <a:spcAft>
                <a:spcPts val="0"/>
              </a:spcAft>
              <a:buClr>
                <a:schemeClr val="dk1"/>
              </a:buClr>
              <a:buSzPts val="1100"/>
              <a:buFont typeface="Arial"/>
              <a:buNone/>
            </a:pPr>
            <a:r>
              <a:rPr lang="en-US" sz="1000"/>
              <a:t>The next one is Standard 10. BBB doesn’t want charities to hold money forever that could be used now, so this one’s all about unrestricted net assets – that’s money that the nonprofit has that doesn’t already have somewhere to go. </a:t>
            </a:r>
            <a:endParaRPr sz="1000"/>
          </a:p>
          <a:p>
            <a:pPr indent="0" lvl="0" marL="139700" rtl="0" algn="l">
              <a:lnSpc>
                <a:spcPct val="100000"/>
              </a:lnSpc>
              <a:spcBef>
                <a:spcPts val="0"/>
              </a:spcBef>
              <a:spcAft>
                <a:spcPts val="0"/>
              </a:spcAft>
              <a:buClr>
                <a:schemeClr val="dk1"/>
              </a:buClr>
              <a:buSzPts val="1100"/>
              <a:buFont typeface="Arial"/>
              <a:buNone/>
            </a:pPr>
            <a:r>
              <a:t/>
            </a:r>
            <a:endParaRPr sz="1000"/>
          </a:p>
          <a:p>
            <a:pPr indent="0" lvl="0" marL="0" rtl="0" algn="l">
              <a:lnSpc>
                <a:spcPct val="100000"/>
              </a:lnSpc>
              <a:spcBef>
                <a:spcPts val="0"/>
              </a:spcBef>
              <a:spcAft>
                <a:spcPts val="0"/>
              </a:spcAft>
              <a:buClr>
                <a:schemeClr val="dk1"/>
              </a:buClr>
              <a:buSzPts val="1100"/>
              <a:buFont typeface="Arial"/>
              <a:buNone/>
            </a:pPr>
            <a:r>
              <a:rPr lang="en-US" sz="1000"/>
              <a:t>Here’s an example of that. One kid gives $10 to, let’s say, a fish nonprofit, and doesn’t tell them exactly what to do with it – that’s unrestricted. Another kid gives $10 to the fish nonprofit, and tells them they can only use it for goldfish training – that’s restricted. So, after these two kids have donated, the fish charity has $20 in assets. How much of it is unrestricted? </a:t>
            </a:r>
            <a:r>
              <a:rPr b="1" lang="en-US" sz="1000"/>
              <a:t>[$10.]</a:t>
            </a:r>
            <a:endParaRPr b="1" sz="1000"/>
          </a:p>
          <a:p>
            <a:pPr indent="0" lvl="0" marL="0" rtl="0" algn="l">
              <a:lnSpc>
                <a:spcPct val="100000"/>
              </a:lnSpc>
              <a:spcBef>
                <a:spcPts val="0"/>
              </a:spcBef>
              <a:spcAft>
                <a:spcPts val="0"/>
              </a:spcAft>
              <a:buClr>
                <a:schemeClr val="dk1"/>
              </a:buClr>
              <a:buSzPts val="1100"/>
              <a:buFont typeface="Arial"/>
              <a:buNone/>
            </a:pPr>
            <a:r>
              <a:t/>
            </a:r>
            <a:endParaRPr sz="1000"/>
          </a:p>
          <a:p>
            <a:pPr indent="0" lvl="0" marL="0" rtl="0" algn="l">
              <a:lnSpc>
                <a:spcPct val="100000"/>
              </a:lnSpc>
              <a:spcBef>
                <a:spcPts val="0"/>
              </a:spcBef>
              <a:spcAft>
                <a:spcPts val="0"/>
              </a:spcAft>
              <a:buClr>
                <a:schemeClr val="dk1"/>
              </a:buClr>
              <a:buSzPts val="1100"/>
              <a:buFont typeface="Arial"/>
              <a:buNone/>
            </a:pPr>
            <a:r>
              <a:rPr lang="en-US" sz="1000"/>
              <a:t>When it comes time to give your donation through Magnified Giving, you may have the option to designate which program the charity operates will receive the funds. If you do this, that is a restricted donation - the charity can only use the money you give for that specific purpose. </a:t>
            </a:r>
            <a:endParaRPr sz="1000"/>
          </a:p>
          <a:p>
            <a:pPr indent="0" lvl="0" marL="0" rtl="0" algn="l">
              <a:lnSpc>
                <a:spcPct val="100000"/>
              </a:lnSpc>
              <a:spcBef>
                <a:spcPts val="0"/>
              </a:spcBef>
              <a:spcAft>
                <a:spcPts val="0"/>
              </a:spcAft>
              <a:buSzPts val="1100"/>
              <a:buNone/>
            </a:pPr>
            <a:r>
              <a:t/>
            </a:r>
            <a:endParaRPr sz="1000"/>
          </a:p>
          <a:p>
            <a:pPr indent="0" lvl="0" marL="0" rtl="0" algn="l">
              <a:lnSpc>
                <a:spcPct val="100000"/>
              </a:lnSpc>
              <a:spcBef>
                <a:spcPts val="0"/>
              </a:spcBef>
              <a:spcAft>
                <a:spcPts val="0"/>
              </a:spcAft>
              <a:buSzPts val="1100"/>
              <a:buNone/>
            </a:pPr>
            <a:r>
              <a:rPr lang="en-US" sz="1000"/>
              <a:t>Standard 11 has certain levels built in for the types of financial statements that BBB needs to review – the government requires a specific form, and we ask them to have other forms depending on their revenue. </a:t>
            </a:r>
            <a:endParaRPr sz="1000"/>
          </a:p>
          <a:p>
            <a:pPr indent="0" lvl="0" marL="0" rtl="0" algn="l">
              <a:lnSpc>
                <a:spcPct val="100000"/>
              </a:lnSpc>
              <a:spcBef>
                <a:spcPts val="0"/>
              </a:spcBef>
              <a:spcAft>
                <a:spcPts val="0"/>
              </a:spcAft>
              <a:buClr>
                <a:schemeClr val="dk1"/>
              </a:buClr>
              <a:buSzPts val="1100"/>
              <a:buFont typeface="Arial"/>
              <a:buNone/>
            </a:pPr>
            <a:r>
              <a:rPr lang="en-US" sz="1000"/>
              <a:t>What’s revenue? </a:t>
            </a:r>
            <a:r>
              <a:rPr b="1" lang="en-US" sz="1000"/>
              <a:t>[How much money they bring in.]</a:t>
            </a:r>
            <a:endParaRPr b="1" sz="1000"/>
          </a:p>
          <a:p>
            <a:pPr indent="0" lvl="0" marL="0" rtl="0" algn="l">
              <a:lnSpc>
                <a:spcPct val="100000"/>
              </a:lnSpc>
              <a:spcBef>
                <a:spcPts val="0"/>
              </a:spcBef>
              <a:spcAft>
                <a:spcPts val="0"/>
              </a:spcAft>
              <a:buSzPts val="1100"/>
              <a:buNone/>
            </a:pPr>
            <a:r>
              <a:t/>
            </a:r>
            <a:endParaRPr sz="1000"/>
          </a:p>
          <a:p>
            <a:pPr indent="0" lvl="0" marL="0" rtl="0" algn="l">
              <a:lnSpc>
                <a:spcPct val="100000"/>
              </a:lnSpc>
              <a:spcBef>
                <a:spcPts val="0"/>
              </a:spcBef>
              <a:spcAft>
                <a:spcPts val="0"/>
              </a:spcAft>
              <a:buSzPts val="1100"/>
              <a:buNone/>
            </a:pPr>
            <a:r>
              <a:rPr lang="en-US" sz="1000"/>
              <a:t>Standard 12 requires a specific document be present in the organization’s financial statements. It’s called a Statement of Functional Expenses, and without this the charity doesn’t meet the Standard. </a:t>
            </a:r>
            <a:endParaRPr sz="1000"/>
          </a:p>
          <a:p>
            <a:pPr indent="0" lvl="0" marL="0" rtl="0" algn="l">
              <a:lnSpc>
                <a:spcPct val="100000"/>
              </a:lnSpc>
              <a:spcBef>
                <a:spcPts val="0"/>
              </a:spcBef>
              <a:spcAft>
                <a:spcPts val="0"/>
              </a:spcAft>
              <a:buClr>
                <a:schemeClr val="dk1"/>
              </a:buClr>
              <a:buSzPts val="1100"/>
              <a:buFont typeface="Arial"/>
              <a:buNone/>
            </a:pPr>
            <a:r>
              <a:rPr lang="en-US" sz="1000"/>
              <a:t>Any guess as to what a Statement of Functional Expenses is? </a:t>
            </a:r>
            <a:r>
              <a:rPr b="1" lang="en-US" sz="1000"/>
              <a:t>[It basically says where they spent their money.]</a:t>
            </a:r>
            <a:endParaRPr b="1" sz="1000"/>
          </a:p>
          <a:p>
            <a:pPr indent="0" lvl="0" marL="139700" rtl="0" algn="l">
              <a:lnSpc>
                <a:spcPct val="100000"/>
              </a:lnSpc>
              <a:spcBef>
                <a:spcPts val="0"/>
              </a:spcBef>
              <a:spcAft>
                <a:spcPts val="0"/>
              </a:spcAft>
              <a:buClr>
                <a:schemeClr val="dk1"/>
              </a:buClr>
              <a:buSzPts val="1100"/>
              <a:buFont typeface="Arial"/>
              <a:buNone/>
            </a:pPr>
            <a:r>
              <a:t/>
            </a:r>
            <a:endParaRPr sz="1000"/>
          </a:p>
          <a:p>
            <a:pPr indent="0" lvl="0" marL="0" rtl="0" algn="l">
              <a:lnSpc>
                <a:spcPct val="100000"/>
              </a:lnSpc>
              <a:spcBef>
                <a:spcPts val="0"/>
              </a:spcBef>
              <a:spcAft>
                <a:spcPts val="0"/>
              </a:spcAft>
              <a:buSzPts val="1100"/>
              <a:buNone/>
            </a:pPr>
            <a:r>
              <a:rPr lang="en-US" sz="1000"/>
              <a:t>Standard 13 looks at the accuracy and transparency within the financial statements the organization provided. </a:t>
            </a:r>
            <a:endParaRPr sz="1000"/>
          </a:p>
          <a:p>
            <a:pPr indent="0" lvl="0" marL="0" rtl="0" algn="l">
              <a:lnSpc>
                <a:spcPct val="100000"/>
              </a:lnSpc>
              <a:spcBef>
                <a:spcPts val="0"/>
              </a:spcBef>
              <a:spcAft>
                <a:spcPts val="0"/>
              </a:spcAft>
              <a:buSzPts val="1100"/>
              <a:buNone/>
            </a:pPr>
            <a:r>
              <a:rPr lang="en-US" sz="1000"/>
              <a:t>Accuracy meaning . . . ? </a:t>
            </a:r>
            <a:r>
              <a:rPr b="1" lang="en-US" sz="1000"/>
              <a:t>[Everything’s correct.]</a:t>
            </a:r>
            <a:r>
              <a:rPr lang="en-US" sz="1000"/>
              <a:t> </a:t>
            </a:r>
            <a:endParaRPr sz="1000"/>
          </a:p>
          <a:p>
            <a:pPr indent="0" lvl="0" marL="0" rtl="0" algn="l">
              <a:lnSpc>
                <a:spcPct val="100000"/>
              </a:lnSpc>
              <a:spcBef>
                <a:spcPts val="0"/>
              </a:spcBef>
              <a:spcAft>
                <a:spcPts val="0"/>
              </a:spcAft>
              <a:buClr>
                <a:schemeClr val="dk1"/>
              </a:buClr>
              <a:buSzPts val="1100"/>
              <a:buFont typeface="Arial"/>
              <a:buNone/>
            </a:pPr>
            <a:r>
              <a:rPr lang="en-US" sz="1000"/>
              <a:t>Transparency meaning . . . ? </a:t>
            </a:r>
            <a:r>
              <a:rPr b="1" lang="en-US" sz="1000"/>
              <a:t>[Everything’s upfront and open.]</a:t>
            </a:r>
            <a:endParaRPr b="1" sz="1000"/>
          </a:p>
          <a:p>
            <a:pPr indent="0" lvl="0" marL="139700" rtl="0" algn="l">
              <a:lnSpc>
                <a:spcPct val="100000"/>
              </a:lnSpc>
              <a:spcBef>
                <a:spcPts val="0"/>
              </a:spcBef>
              <a:spcAft>
                <a:spcPts val="0"/>
              </a:spcAft>
              <a:buClr>
                <a:schemeClr val="dk1"/>
              </a:buClr>
              <a:buSzPts val="1100"/>
              <a:buFont typeface="Arial"/>
              <a:buNone/>
            </a:pPr>
            <a:r>
              <a:t/>
            </a:r>
            <a:endParaRPr sz="1000"/>
          </a:p>
          <a:p>
            <a:pPr indent="0" lvl="0" marL="0" rtl="0" algn="l">
              <a:lnSpc>
                <a:spcPct val="100000"/>
              </a:lnSpc>
              <a:spcBef>
                <a:spcPts val="0"/>
              </a:spcBef>
              <a:spcAft>
                <a:spcPts val="0"/>
              </a:spcAft>
              <a:buClr>
                <a:schemeClr val="dk1"/>
              </a:buClr>
              <a:buSzPts val="1100"/>
              <a:buFont typeface="Arial"/>
              <a:buNone/>
            </a:pPr>
            <a:r>
              <a:rPr lang="en-US" sz="1000"/>
              <a:t>Standard 14 asks the charity to have a budget, to confirm they have a plan for spending this year. You may also get the chance to review a charity’s budget when you’re reviewing their grant application. </a:t>
            </a:r>
            <a:endParaRPr sz="1000"/>
          </a:p>
          <a:p>
            <a:pPr indent="0" lvl="0" marL="139700" rtl="0" algn="l">
              <a:lnSpc>
                <a:spcPct val="100000"/>
              </a:lnSpc>
              <a:spcBef>
                <a:spcPts val="0"/>
              </a:spcBef>
              <a:spcAft>
                <a:spcPts val="0"/>
              </a:spcAft>
              <a:buClr>
                <a:schemeClr val="dk1"/>
              </a:buClr>
              <a:buSzPts val="1100"/>
              <a:buFont typeface="Arial"/>
              <a:buNone/>
            </a:pPr>
            <a:r>
              <a:t/>
            </a:r>
            <a:endParaRPr sz="1000"/>
          </a:p>
          <a:p>
            <a:pPr indent="0" lvl="0" marL="0" rtl="0" algn="l">
              <a:lnSpc>
                <a:spcPct val="100000"/>
              </a:lnSpc>
              <a:spcBef>
                <a:spcPts val="0"/>
              </a:spcBef>
              <a:spcAft>
                <a:spcPts val="0"/>
              </a:spcAft>
              <a:buClr>
                <a:schemeClr val="dk1"/>
              </a:buClr>
              <a:buSzPts val="1100"/>
              <a:buFont typeface="Arial"/>
              <a:buNone/>
            </a:pPr>
            <a:r>
              <a:rPr lang="en-US" sz="1000"/>
              <a:t>Finally, Standards 15 through 20 deal with how a nonprofit represents itself to the public. This means checking fundraising appeals, annual reports and websites to be sure that the charity is presenting itself accurately, completely and respectfully. And of course, the charity is expected to respond promptly to any complaints made to BBB.  </a:t>
            </a:r>
            <a:endParaRPr sz="1000"/>
          </a:p>
          <a:p>
            <a:pPr indent="0" lvl="0" marL="139700" rtl="0" algn="l">
              <a:lnSpc>
                <a:spcPct val="100000"/>
              </a:lnSpc>
              <a:spcBef>
                <a:spcPts val="0"/>
              </a:spcBef>
              <a:spcAft>
                <a:spcPts val="0"/>
              </a:spcAft>
              <a:buClr>
                <a:schemeClr val="dk1"/>
              </a:buClr>
              <a:buSzPts val="1100"/>
              <a:buFont typeface="Arial"/>
              <a:buNone/>
            </a:pPr>
            <a:r>
              <a:t/>
            </a:r>
            <a:endParaRPr sz="1000"/>
          </a:p>
          <a:p>
            <a:pPr indent="0" lvl="0" marL="0" rtl="0" algn="l">
              <a:lnSpc>
                <a:spcPct val="100000"/>
              </a:lnSpc>
              <a:spcBef>
                <a:spcPts val="0"/>
              </a:spcBef>
              <a:spcAft>
                <a:spcPts val="0"/>
              </a:spcAft>
              <a:buClr>
                <a:schemeClr val="dk1"/>
              </a:buClr>
              <a:buSzPts val="1100"/>
              <a:buFont typeface="Arial"/>
              <a:buNone/>
            </a:pPr>
            <a:r>
              <a:rPr lang="en-US" sz="1000"/>
              <a:t>Any questions on the Standards? </a:t>
            </a:r>
            <a:endParaRPr sz="1000"/>
          </a:p>
          <a:p>
            <a:pPr indent="0" lvl="0" marL="139700" rtl="0" algn="l">
              <a:lnSpc>
                <a:spcPct val="100000"/>
              </a:lnSpc>
              <a:spcBef>
                <a:spcPts val="0"/>
              </a:spcBef>
              <a:spcAft>
                <a:spcPts val="0"/>
              </a:spcAft>
              <a:buClr>
                <a:schemeClr val="dk1"/>
              </a:buClr>
              <a:buSzPts val="1100"/>
              <a:buFont typeface="Arial"/>
              <a:buNone/>
            </a:pPr>
            <a:r>
              <a:t/>
            </a:r>
            <a:endParaRPr sz="1000"/>
          </a:p>
          <a:p>
            <a:pPr indent="0" lvl="0" marL="0" rtl="0" algn="l">
              <a:lnSpc>
                <a:spcPct val="100000"/>
              </a:lnSpc>
              <a:spcBef>
                <a:spcPts val="0"/>
              </a:spcBef>
              <a:spcAft>
                <a:spcPts val="0"/>
              </a:spcAft>
              <a:buSzPts val="1100"/>
              <a:buNone/>
            </a:pPr>
            <a:r>
              <a:rPr lang="en-US" sz="1000"/>
              <a:t>Now, let’s look at the information you’ll see when you look at a BBB Charity Report. </a:t>
            </a:r>
            <a:endParaRPr sz="10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1000"/>
              <a:t>One more time . . . the review process goes like this: a charity completes an application. BBB goes through all the information on the application, decides whether or not the nonprofit meets Standards, then publishes the results of the review into an easy-to-read online report.</a:t>
            </a:r>
            <a:endParaRPr sz="1000"/>
          </a:p>
          <a:p>
            <a:pPr indent="0" lvl="0" marL="139700" rtl="0" algn="l">
              <a:lnSpc>
                <a:spcPct val="100000"/>
              </a:lnSpc>
              <a:spcBef>
                <a:spcPts val="0"/>
              </a:spcBef>
              <a:spcAft>
                <a:spcPts val="0"/>
              </a:spcAft>
              <a:buClr>
                <a:schemeClr val="dk1"/>
              </a:buClr>
              <a:buSzPts val="1100"/>
              <a:buFont typeface="Arial"/>
              <a:buNone/>
            </a:pPr>
            <a:r>
              <a:t/>
            </a:r>
            <a:endParaRPr sz="1000"/>
          </a:p>
          <a:p>
            <a:pPr indent="0" lvl="0" marL="0" rtl="0" algn="l">
              <a:lnSpc>
                <a:spcPct val="100000"/>
              </a:lnSpc>
              <a:spcBef>
                <a:spcPts val="0"/>
              </a:spcBef>
              <a:spcAft>
                <a:spcPts val="0"/>
              </a:spcAft>
              <a:buClr>
                <a:schemeClr val="dk1"/>
              </a:buClr>
              <a:buSzPts val="1100"/>
              <a:buFont typeface="Arial"/>
              <a:buNone/>
            </a:pPr>
            <a:r>
              <a:rPr lang="en-US" sz="1000"/>
              <a:t>So, when a nonprofit sends in an application and checks out their review, they’ll see one of three things for each of the 20 Standards.</a:t>
            </a:r>
            <a:endParaRPr sz="1000"/>
          </a:p>
          <a:p>
            <a:pPr indent="0" lvl="0" marL="139700" rtl="0" algn="l">
              <a:lnSpc>
                <a:spcPct val="100000"/>
              </a:lnSpc>
              <a:spcBef>
                <a:spcPts val="0"/>
              </a:spcBef>
              <a:spcAft>
                <a:spcPts val="0"/>
              </a:spcAft>
              <a:buClr>
                <a:schemeClr val="dk1"/>
              </a:buClr>
              <a:buSzPts val="1100"/>
              <a:buFont typeface="Arial"/>
              <a:buNone/>
            </a:pPr>
            <a:r>
              <a:t/>
            </a:r>
            <a:endParaRPr sz="1000"/>
          </a:p>
          <a:p>
            <a:pPr indent="0" lvl="0" marL="0" rtl="0" algn="l">
              <a:lnSpc>
                <a:spcPct val="100000"/>
              </a:lnSpc>
              <a:spcBef>
                <a:spcPts val="0"/>
              </a:spcBef>
              <a:spcAft>
                <a:spcPts val="0"/>
              </a:spcAft>
              <a:buSzPts val="1100"/>
              <a:buNone/>
            </a:pPr>
            <a:r>
              <a:rPr lang="en-US" sz="1000"/>
              <a:t>A green check mark means the Standard was met. </a:t>
            </a:r>
            <a:endParaRPr sz="1000"/>
          </a:p>
          <a:p>
            <a:pPr indent="0" lvl="0" marL="0" rtl="0" algn="l">
              <a:lnSpc>
                <a:spcPct val="100000"/>
              </a:lnSpc>
              <a:spcBef>
                <a:spcPts val="0"/>
              </a:spcBef>
              <a:spcAft>
                <a:spcPts val="0"/>
              </a:spcAft>
              <a:buSzPts val="1100"/>
              <a:buNone/>
            </a:pPr>
            <a:r>
              <a:rPr lang="en-US" sz="1000"/>
              <a:t>A yellow x means the Standard was not met. </a:t>
            </a:r>
            <a:endParaRPr sz="1000"/>
          </a:p>
          <a:p>
            <a:pPr indent="0" lvl="0" marL="0" rtl="0" algn="l">
              <a:lnSpc>
                <a:spcPct val="100000"/>
              </a:lnSpc>
              <a:spcBef>
                <a:spcPts val="0"/>
              </a:spcBef>
              <a:spcAft>
                <a:spcPts val="0"/>
              </a:spcAft>
              <a:buClr>
                <a:schemeClr val="dk1"/>
              </a:buClr>
              <a:buSzPts val="1100"/>
              <a:buFont typeface="Arial"/>
              <a:buNone/>
            </a:pPr>
            <a:r>
              <a:rPr lang="en-US" sz="1000"/>
              <a:t>A blue question mark means the information about the Standard couldn’t be confirmed.</a:t>
            </a:r>
            <a:endParaRPr sz="1000"/>
          </a:p>
          <a:p>
            <a:pPr indent="0" lvl="0" marL="139700" rtl="0" algn="l">
              <a:lnSpc>
                <a:spcPct val="100000"/>
              </a:lnSpc>
              <a:spcBef>
                <a:spcPts val="0"/>
              </a:spcBef>
              <a:spcAft>
                <a:spcPts val="0"/>
              </a:spcAft>
              <a:buClr>
                <a:schemeClr val="dk1"/>
              </a:buClr>
              <a:buSzPts val="1100"/>
              <a:buFont typeface="Arial"/>
              <a:buNone/>
            </a:pPr>
            <a:r>
              <a:t/>
            </a:r>
            <a:endParaRPr sz="1000"/>
          </a:p>
          <a:p>
            <a:pPr indent="0" lvl="0" marL="0" rtl="0" algn="l">
              <a:lnSpc>
                <a:spcPct val="100000"/>
              </a:lnSpc>
              <a:spcBef>
                <a:spcPts val="0"/>
              </a:spcBef>
              <a:spcAft>
                <a:spcPts val="0"/>
              </a:spcAft>
              <a:buSzPts val="1100"/>
              <a:buNone/>
            </a:pPr>
            <a:r>
              <a:rPr lang="en-US" sz="1000"/>
              <a:t>Quick quiz: </a:t>
            </a:r>
            <a:endParaRPr sz="1000"/>
          </a:p>
          <a:p>
            <a:pPr indent="0" lvl="0" marL="0" rtl="0" algn="l">
              <a:lnSpc>
                <a:spcPct val="100000"/>
              </a:lnSpc>
              <a:spcBef>
                <a:spcPts val="0"/>
              </a:spcBef>
              <a:spcAft>
                <a:spcPts val="0"/>
              </a:spcAft>
              <a:buSzPts val="1100"/>
              <a:buNone/>
            </a:pPr>
            <a:r>
              <a:rPr lang="en-US" sz="1000"/>
              <a:t>what does a green check mark mean? </a:t>
            </a:r>
            <a:r>
              <a:rPr b="1" lang="en-US" sz="1000"/>
              <a:t>[The Standard was met.]</a:t>
            </a:r>
            <a:r>
              <a:rPr lang="en-US" sz="1000"/>
              <a:t> </a:t>
            </a:r>
            <a:endParaRPr sz="1000"/>
          </a:p>
          <a:p>
            <a:pPr indent="0" lvl="0" marL="0" rtl="0" algn="l">
              <a:lnSpc>
                <a:spcPct val="100000"/>
              </a:lnSpc>
              <a:spcBef>
                <a:spcPts val="0"/>
              </a:spcBef>
              <a:spcAft>
                <a:spcPts val="0"/>
              </a:spcAft>
              <a:buSzPts val="1100"/>
              <a:buNone/>
            </a:pPr>
            <a:r>
              <a:rPr lang="en-US" sz="1000"/>
              <a:t>What does a yellow x mean? </a:t>
            </a:r>
            <a:r>
              <a:rPr b="1" lang="en-US" sz="1000"/>
              <a:t>[The Standard was not met.]</a:t>
            </a:r>
            <a:r>
              <a:rPr lang="en-US" sz="1000"/>
              <a:t> </a:t>
            </a:r>
            <a:endParaRPr sz="1000"/>
          </a:p>
          <a:p>
            <a:pPr indent="0" lvl="0" marL="0" rtl="0" algn="l">
              <a:lnSpc>
                <a:spcPct val="100000"/>
              </a:lnSpc>
              <a:spcBef>
                <a:spcPts val="0"/>
              </a:spcBef>
              <a:spcAft>
                <a:spcPts val="0"/>
              </a:spcAft>
              <a:buClr>
                <a:schemeClr val="dk1"/>
              </a:buClr>
              <a:buSzPts val="1100"/>
              <a:buFont typeface="Arial"/>
              <a:buNone/>
            </a:pPr>
            <a:r>
              <a:rPr lang="en-US" sz="1000"/>
              <a:t>And a blue question mark? </a:t>
            </a:r>
            <a:r>
              <a:rPr b="1" lang="en-US" sz="1000"/>
              <a:t>[The necessary information couldn’t be confirmed.]</a:t>
            </a:r>
            <a:endParaRPr b="1" sz="1000"/>
          </a:p>
          <a:p>
            <a:pPr indent="0" lvl="0" marL="139700" rtl="0" algn="l">
              <a:lnSpc>
                <a:spcPct val="100000"/>
              </a:lnSpc>
              <a:spcBef>
                <a:spcPts val="0"/>
              </a:spcBef>
              <a:spcAft>
                <a:spcPts val="0"/>
              </a:spcAft>
              <a:buClr>
                <a:schemeClr val="dk1"/>
              </a:buClr>
              <a:buSzPts val="1100"/>
              <a:buFont typeface="Arial"/>
              <a:buNone/>
            </a:pPr>
            <a:r>
              <a:t/>
            </a:r>
            <a:endParaRPr sz="1000"/>
          </a:p>
          <a:p>
            <a:pPr indent="0" lvl="0" marL="0" rtl="0" algn="l">
              <a:lnSpc>
                <a:spcPct val="100000"/>
              </a:lnSpc>
              <a:spcBef>
                <a:spcPts val="0"/>
              </a:spcBef>
              <a:spcAft>
                <a:spcPts val="0"/>
              </a:spcAft>
              <a:buSzPts val="1100"/>
              <a:buNone/>
            </a:pPr>
            <a:r>
              <a:rPr lang="en-US" sz="1000"/>
              <a:t>Now, we’ll look at some reports to show you examples. </a:t>
            </a:r>
            <a:endParaRPr sz="10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1000"/>
              <a:t>What do you think happens if a charity meets all 20 Standards? </a:t>
            </a:r>
            <a:r>
              <a:rPr b="1" lang="en-US" sz="1000"/>
              <a:t>[They earn Accredited Charity status.]</a:t>
            </a:r>
            <a:r>
              <a:rPr lang="en-US" sz="1000"/>
              <a:t> </a:t>
            </a:r>
            <a:endParaRPr sz="1000"/>
          </a:p>
          <a:p>
            <a:pPr indent="0" lvl="0" marL="0" rtl="0" algn="l">
              <a:lnSpc>
                <a:spcPct val="100000"/>
              </a:lnSpc>
              <a:spcBef>
                <a:spcPts val="0"/>
              </a:spcBef>
              <a:spcAft>
                <a:spcPts val="0"/>
              </a:spcAft>
              <a:buClr>
                <a:schemeClr val="dk1"/>
              </a:buClr>
              <a:buSzPts val="1100"/>
              <a:buFont typeface="Arial"/>
              <a:buNone/>
            </a:pPr>
            <a:r>
              <a:rPr lang="en-US" sz="1000"/>
              <a:t>This status is displayed on their BBB Charity Report so that people can easily see that they meet all 20 Standards. </a:t>
            </a:r>
            <a:endParaRPr sz="1000"/>
          </a:p>
          <a:p>
            <a:pPr indent="0" lvl="0" marL="139700" rtl="0" algn="l">
              <a:lnSpc>
                <a:spcPct val="100000"/>
              </a:lnSpc>
              <a:spcBef>
                <a:spcPts val="0"/>
              </a:spcBef>
              <a:spcAft>
                <a:spcPts val="0"/>
              </a:spcAft>
              <a:buClr>
                <a:schemeClr val="dk1"/>
              </a:buClr>
              <a:buSzPts val="1100"/>
              <a:buFont typeface="Arial"/>
              <a:buNone/>
            </a:pPr>
            <a:r>
              <a:t/>
            </a:r>
            <a:endParaRPr sz="1000"/>
          </a:p>
          <a:p>
            <a:pPr indent="0" lvl="0" marL="0" rtl="0" algn="l">
              <a:lnSpc>
                <a:spcPct val="100000"/>
              </a:lnSpc>
              <a:spcBef>
                <a:spcPts val="0"/>
              </a:spcBef>
              <a:spcAft>
                <a:spcPts val="0"/>
              </a:spcAft>
              <a:buClr>
                <a:schemeClr val="dk1"/>
              </a:buClr>
              <a:buSzPts val="1100"/>
              <a:buFont typeface="Arial"/>
              <a:buNone/>
            </a:pPr>
            <a:r>
              <a:rPr lang="en-US" sz="1000"/>
              <a:t>You’ll also see in the box below contact information that there are 20 green check marks, meaning 20 met Standards. </a:t>
            </a:r>
            <a:endParaRPr sz="1000"/>
          </a:p>
          <a:p>
            <a:pPr indent="0" lvl="0" marL="139700" rtl="0" algn="l">
              <a:lnSpc>
                <a:spcPct val="100000"/>
              </a:lnSpc>
              <a:spcBef>
                <a:spcPts val="0"/>
              </a:spcBef>
              <a:spcAft>
                <a:spcPts val="0"/>
              </a:spcAft>
              <a:buClr>
                <a:schemeClr val="dk1"/>
              </a:buClr>
              <a:buSzPts val="1100"/>
              <a:buFont typeface="Arial"/>
              <a:buNone/>
            </a:pPr>
            <a:r>
              <a:t/>
            </a:r>
            <a:endParaRPr sz="1000"/>
          </a:p>
          <a:p>
            <a:pPr indent="0" lvl="0" marL="0" rtl="0" algn="l">
              <a:lnSpc>
                <a:spcPct val="100000"/>
              </a:lnSpc>
              <a:spcBef>
                <a:spcPts val="0"/>
              </a:spcBef>
              <a:spcAft>
                <a:spcPts val="0"/>
              </a:spcAft>
              <a:buClr>
                <a:schemeClr val="dk1"/>
              </a:buClr>
              <a:buSzPts val="1100"/>
              <a:buFont typeface="Arial"/>
              <a:buNone/>
            </a:pPr>
            <a:r>
              <a:rPr lang="en-US" sz="1000"/>
              <a:t>There is a section below this box with tabs of information. The first tab shows the Conclusions of the review – and that this charity meets the 20 Standards for Charity Accountability.</a:t>
            </a:r>
            <a:endParaRPr sz="1000"/>
          </a:p>
          <a:p>
            <a:pPr indent="0" lvl="0" marL="139700" rtl="0" algn="l">
              <a:lnSpc>
                <a:spcPct val="100000"/>
              </a:lnSpc>
              <a:spcBef>
                <a:spcPts val="0"/>
              </a:spcBef>
              <a:spcAft>
                <a:spcPts val="0"/>
              </a:spcAft>
              <a:buClr>
                <a:schemeClr val="dk1"/>
              </a:buClr>
              <a:buSzPts val="1100"/>
              <a:buFont typeface="Arial"/>
              <a:buNone/>
            </a:pPr>
            <a:r>
              <a:t/>
            </a:r>
            <a:endParaRPr sz="1000"/>
          </a:p>
          <a:p>
            <a:pPr indent="0" lvl="0" marL="139700" rtl="0" algn="l">
              <a:lnSpc>
                <a:spcPct val="100000"/>
              </a:lnSpc>
              <a:spcBef>
                <a:spcPts val="0"/>
              </a:spcBef>
              <a:spcAft>
                <a:spcPts val="0"/>
              </a:spcAft>
              <a:buSzPts val="1400"/>
              <a:buNone/>
            </a:pPr>
            <a:br>
              <a:rPr lang="en-US" sz="1000"/>
            </a:br>
            <a:endParaRPr sz="10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sz="1000"/>
              <a:t>If a charity does not meet all Standards, it will say that on the top of their report, along with which standards are not met or verified. That information will also be in the box below contact information, and in the Conclusions section, with more details.</a:t>
            </a:r>
            <a:endParaRPr sz="10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1000"/>
              <a:t>For this charity, we can see that it’s not meeting two Standards. </a:t>
            </a:r>
            <a:endParaRPr sz="1000"/>
          </a:p>
          <a:p>
            <a:pPr indent="0" lvl="0" marL="0" rtl="0" algn="l">
              <a:lnSpc>
                <a:spcPct val="100000"/>
              </a:lnSpc>
              <a:spcBef>
                <a:spcPts val="0"/>
              </a:spcBef>
              <a:spcAft>
                <a:spcPts val="0"/>
              </a:spcAft>
              <a:buClr>
                <a:schemeClr val="dk1"/>
              </a:buClr>
              <a:buSzPts val="1100"/>
              <a:buFont typeface="Arial"/>
              <a:buNone/>
            </a:pPr>
            <a:r>
              <a:rPr lang="en-US" sz="1000"/>
              <a:t>Which Standards are those? </a:t>
            </a:r>
            <a:r>
              <a:rPr b="1" lang="en-US" sz="1000"/>
              <a:t>[Standard 13 and Standard 16.]</a:t>
            </a:r>
            <a:r>
              <a:rPr lang="en-US" sz="1000"/>
              <a:t> </a:t>
            </a:r>
            <a:endParaRPr sz="1000"/>
          </a:p>
          <a:p>
            <a:pPr indent="0" lvl="0" marL="139700" rtl="0" algn="l">
              <a:lnSpc>
                <a:spcPct val="100000"/>
              </a:lnSpc>
              <a:spcBef>
                <a:spcPts val="0"/>
              </a:spcBef>
              <a:spcAft>
                <a:spcPts val="0"/>
              </a:spcAft>
              <a:buClr>
                <a:schemeClr val="dk1"/>
              </a:buClr>
              <a:buSzPts val="1100"/>
              <a:buFont typeface="Arial"/>
              <a:buNone/>
            </a:pPr>
            <a:r>
              <a:t/>
            </a:r>
            <a:endParaRPr sz="1000"/>
          </a:p>
          <a:p>
            <a:pPr indent="0" lvl="0" marL="0" rtl="0" algn="l">
              <a:lnSpc>
                <a:spcPct val="100000"/>
              </a:lnSpc>
              <a:spcBef>
                <a:spcPts val="0"/>
              </a:spcBef>
              <a:spcAft>
                <a:spcPts val="0"/>
              </a:spcAft>
              <a:buClr>
                <a:schemeClr val="dk1"/>
              </a:buClr>
              <a:buSzPts val="1100"/>
              <a:buFont typeface="Arial"/>
              <a:buNone/>
            </a:pPr>
            <a:r>
              <a:rPr lang="en-US" sz="1000"/>
              <a:t>As you can see, BBB lists the Standard, and what exactly was missing or caused the charity to not meet the Standard. </a:t>
            </a:r>
            <a:endParaRPr sz="1000"/>
          </a:p>
          <a:p>
            <a:pPr indent="0" lvl="0" marL="139700" rtl="0" algn="l">
              <a:lnSpc>
                <a:spcPct val="100000"/>
              </a:lnSpc>
              <a:spcBef>
                <a:spcPts val="0"/>
              </a:spcBef>
              <a:spcAft>
                <a:spcPts val="0"/>
              </a:spcAft>
              <a:buClr>
                <a:schemeClr val="dk1"/>
              </a:buClr>
              <a:buSzPts val="1100"/>
              <a:buFont typeface="Arial"/>
              <a:buNone/>
            </a:pPr>
            <a:r>
              <a:t/>
            </a:r>
            <a:endParaRPr sz="1000"/>
          </a:p>
          <a:p>
            <a:pPr indent="0" lvl="0" marL="0" rtl="0" algn="l">
              <a:lnSpc>
                <a:spcPct val="100000"/>
              </a:lnSpc>
              <a:spcBef>
                <a:spcPts val="0"/>
              </a:spcBef>
              <a:spcAft>
                <a:spcPts val="0"/>
              </a:spcAft>
              <a:buClr>
                <a:schemeClr val="dk1"/>
              </a:buClr>
              <a:buSzPts val="1100"/>
              <a:buFont typeface="Arial"/>
              <a:buNone/>
            </a:pPr>
            <a:r>
              <a:rPr lang="en-US" sz="1000"/>
              <a:t>By the way, to figure out which Standards are being met, BBB always uses the documents and information given by the charity. BBB does not use information about a nonprofit without their permission. </a:t>
            </a:r>
            <a:endParaRPr sz="1000"/>
          </a:p>
          <a:p>
            <a:pPr indent="0" lvl="0" marL="139700" rtl="0" algn="l">
              <a:lnSpc>
                <a:spcPct val="100000"/>
              </a:lnSpc>
              <a:spcBef>
                <a:spcPts val="0"/>
              </a:spcBef>
              <a:spcAft>
                <a:spcPts val="0"/>
              </a:spcAft>
              <a:buClr>
                <a:schemeClr val="dk1"/>
              </a:buClr>
              <a:buSzPts val="1100"/>
              <a:buFont typeface="Arial"/>
              <a:buNone/>
            </a:pPr>
            <a:r>
              <a:t/>
            </a:r>
            <a:endParaRPr sz="1000"/>
          </a:p>
          <a:p>
            <a:pPr indent="0" lvl="0" marL="0" rtl="0" algn="l">
              <a:lnSpc>
                <a:spcPct val="100000"/>
              </a:lnSpc>
              <a:spcBef>
                <a:spcPts val="0"/>
              </a:spcBef>
              <a:spcAft>
                <a:spcPts val="0"/>
              </a:spcAft>
              <a:buClr>
                <a:schemeClr val="dk1"/>
              </a:buClr>
              <a:buSzPts val="1100"/>
              <a:buFont typeface="Arial"/>
              <a:buNone/>
            </a:pPr>
            <a:r>
              <a:rPr lang="en-US" sz="1000"/>
              <a:t>Below the two standards not met, BBB lists those that weren’t able to be verified. Sometimes, a report that says “Standards Not Met” means more that BBB wasn’t able to verify information it was given. That’s why it’s good to keep in mind that finding a report that says “Standards Not Met” isn’t necessarily a bad thing at all!</a:t>
            </a:r>
            <a:endParaRPr sz="1000"/>
          </a:p>
          <a:p>
            <a:pPr indent="0" lvl="0" marL="139700" rtl="0" algn="l">
              <a:lnSpc>
                <a:spcPct val="100000"/>
              </a:lnSpc>
              <a:spcBef>
                <a:spcPts val="0"/>
              </a:spcBef>
              <a:spcAft>
                <a:spcPts val="0"/>
              </a:spcAft>
              <a:buClr>
                <a:schemeClr val="dk1"/>
              </a:buClr>
              <a:buSzPts val="1100"/>
              <a:buFont typeface="Arial"/>
              <a:buNone/>
            </a:pPr>
            <a:r>
              <a:t/>
            </a:r>
            <a:endParaRPr sz="1000"/>
          </a:p>
          <a:p>
            <a:pPr indent="0" lvl="0" marL="0" rtl="0" algn="l">
              <a:lnSpc>
                <a:spcPct val="100000"/>
              </a:lnSpc>
              <a:spcBef>
                <a:spcPts val="0"/>
              </a:spcBef>
              <a:spcAft>
                <a:spcPts val="0"/>
              </a:spcAft>
              <a:buSzPts val="1100"/>
              <a:buNone/>
            </a:pPr>
            <a:r>
              <a:rPr lang="en-US" sz="1000"/>
              <a:t>BBB is simply giving important information to the public – you – in as clear a way as possible, based on the 20 Standards. BBB doesn’t go by opinions . . . only facts, and facts that can be verified.</a:t>
            </a:r>
            <a:endParaRPr sz="10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5" name="Shape 45"/>
        <p:cNvGrpSpPr/>
        <p:nvPr/>
      </p:nvGrpSpPr>
      <p:grpSpPr>
        <a:xfrm>
          <a:off x="0" y="0"/>
          <a:ext cx="0" cy="0"/>
          <a:chOff x="0" y="0"/>
          <a:chExt cx="0" cy="0"/>
        </a:xfrm>
      </p:grpSpPr>
      <p:sp>
        <p:nvSpPr>
          <p:cNvPr id="46" name="Google Shape;46;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3" name="Shape 13"/>
        <p:cNvGrpSpPr/>
        <p:nvPr/>
      </p:nvGrpSpPr>
      <p:grpSpPr>
        <a:xfrm>
          <a:off x="0" y="0"/>
          <a:ext cx="0" cy="0"/>
          <a:chOff x="0" y="0"/>
          <a:chExt cx="0" cy="0"/>
        </a:xfrm>
      </p:grpSpPr>
      <p:sp>
        <p:nvSpPr>
          <p:cNvPr id="14" name="Google Shape;14;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6" name="Google Shape;16;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 name="Google Shape;19;p4"/>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0" name="Google Shape;20;p4"/>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1" name="Google Shape;21;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 name="Google Shape;24;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5" name="Shape 25"/>
        <p:cNvGrpSpPr/>
        <p:nvPr/>
      </p:nvGrpSpPr>
      <p:grpSpPr>
        <a:xfrm>
          <a:off x="0" y="0"/>
          <a:ext cx="0" cy="0"/>
          <a:chOff x="0" y="0"/>
          <a:chExt cx="0" cy="0"/>
        </a:xfrm>
      </p:grpSpPr>
      <p:sp>
        <p:nvSpPr>
          <p:cNvPr id="26" name="Google Shape;26;p6"/>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7" name="Google Shape;27;p6"/>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8" name="Google Shape;28;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29" name="Shape 29"/>
        <p:cNvGrpSpPr/>
        <p:nvPr/>
      </p:nvGrpSpPr>
      <p:grpSpPr>
        <a:xfrm>
          <a:off x="0" y="0"/>
          <a:ext cx="0" cy="0"/>
          <a:chOff x="0" y="0"/>
          <a:chExt cx="0" cy="0"/>
        </a:xfrm>
      </p:grpSpPr>
      <p:sp>
        <p:nvSpPr>
          <p:cNvPr id="30" name="Google Shape;30;p7"/>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1" name="Google Shape;31;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2" name="Shape 32"/>
        <p:cNvGrpSpPr/>
        <p:nvPr/>
      </p:nvGrpSpPr>
      <p:grpSpPr>
        <a:xfrm>
          <a:off x="0" y="0"/>
          <a:ext cx="0" cy="0"/>
          <a:chOff x="0" y="0"/>
          <a:chExt cx="0" cy="0"/>
        </a:xfrm>
      </p:grpSpPr>
      <p:sp>
        <p:nvSpPr>
          <p:cNvPr id="33" name="Google Shape;33;p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8"/>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5" name="Google Shape;35;p8"/>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6" name="Google Shape;36;p8"/>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37" name="Google Shape;37;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38" name="Shape 38"/>
        <p:cNvGrpSpPr/>
        <p:nvPr/>
      </p:nvGrpSpPr>
      <p:grpSpPr>
        <a:xfrm>
          <a:off x="0" y="0"/>
          <a:ext cx="0" cy="0"/>
          <a:chOff x="0" y="0"/>
          <a:chExt cx="0" cy="0"/>
        </a:xfrm>
      </p:grpSpPr>
      <p:sp>
        <p:nvSpPr>
          <p:cNvPr id="39" name="Google Shape;39;p9"/>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0" name="Google Shape;40;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1" name="Shape 41"/>
        <p:cNvGrpSpPr/>
        <p:nvPr/>
      </p:nvGrpSpPr>
      <p:grpSpPr>
        <a:xfrm>
          <a:off x="0" y="0"/>
          <a:ext cx="0" cy="0"/>
          <a:chOff x="0" y="0"/>
          <a:chExt cx="0" cy="0"/>
        </a:xfrm>
      </p:grpSpPr>
      <p:sp>
        <p:nvSpPr>
          <p:cNvPr id="42" name="Google Shape;42;p10"/>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3" name="Google Shape;43;p10"/>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4" name="Google Shape;44;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png"/><Relationship Id="rId4" Type="http://schemas.openxmlformats.org/officeDocument/2006/relationships/image" Target="../media/image27.png"/><Relationship Id="rId5"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png"/><Relationship Id="rId4" Type="http://schemas.openxmlformats.org/officeDocument/2006/relationships/image" Target="../media/image27.png"/><Relationship Id="rId5" Type="http://schemas.openxmlformats.org/officeDocument/2006/relationships/image" Target="../media/image7.png"/><Relationship Id="rId6"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png"/><Relationship Id="rId4" Type="http://schemas.openxmlformats.org/officeDocument/2006/relationships/image" Target="../media/image27.png"/><Relationship Id="rId5" Type="http://schemas.openxmlformats.org/officeDocument/2006/relationships/image" Target="../media/image7.png"/><Relationship Id="rId6" Type="http://schemas.openxmlformats.org/officeDocument/2006/relationships/image" Target="../media/image28.png"/><Relationship Id="rId7"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png"/><Relationship Id="rId4" Type="http://schemas.openxmlformats.org/officeDocument/2006/relationships/image" Target="../media/image27.png"/><Relationship Id="rId5" Type="http://schemas.openxmlformats.org/officeDocument/2006/relationships/image" Target="../media/image7.png"/><Relationship Id="rId6" Type="http://schemas.openxmlformats.org/officeDocument/2006/relationships/image" Target="../media/image28.png"/><Relationship Id="rId7" Type="http://schemas.openxmlformats.org/officeDocument/2006/relationships/image" Target="../media/image21.png"/><Relationship Id="rId8"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8.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3.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1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0.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 name="Shape 50"/>
        <p:cNvGrpSpPr/>
        <p:nvPr/>
      </p:nvGrpSpPr>
      <p:grpSpPr>
        <a:xfrm>
          <a:off x="0" y="0"/>
          <a:ext cx="0" cy="0"/>
          <a:chOff x="0" y="0"/>
          <a:chExt cx="0" cy="0"/>
        </a:xfrm>
      </p:grpSpPr>
      <p:sp>
        <p:nvSpPr>
          <p:cNvPr id="51" name="Google Shape;51;p1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US">
                <a:latin typeface="Verdana"/>
                <a:ea typeface="Verdana"/>
                <a:cs typeface="Verdana"/>
                <a:sym typeface="Verdana"/>
              </a:rPr>
              <a:t>BBB Center for Ethics and Magnified Giving</a:t>
            </a:r>
            <a:endParaRPr/>
          </a:p>
        </p:txBody>
      </p:sp>
      <p:sp>
        <p:nvSpPr>
          <p:cNvPr id="52" name="Google Shape;52;p12"/>
          <p:cNvSpPr txBox="1"/>
          <p:nvPr>
            <p:ph idx="1" type="subTitle"/>
          </p:nvPr>
        </p:nvSpPr>
        <p:spPr>
          <a:xfrm>
            <a:off x="311700" y="4069367"/>
            <a:ext cx="8520600" cy="792600"/>
          </a:xfrm>
          <a:prstGeom prst="rect">
            <a:avLst/>
          </a:prstGeom>
          <a:noFill/>
          <a:ln>
            <a:noFill/>
          </a:ln>
        </p:spPr>
        <p:txBody>
          <a:bodyPr anchorCtr="0" anchor="t" bIns="91425" lIns="91425" spcFirstLastPara="1" rIns="91425" wrap="square" tIns="91425">
            <a:noAutofit/>
          </a:bodyPr>
          <a:lstStyle/>
          <a:p>
            <a:pPr indent="-342900" lvl="0" marL="457200" rtl="0" algn="ctr">
              <a:lnSpc>
                <a:spcPct val="100000"/>
              </a:lnSpc>
              <a:spcBef>
                <a:spcPts val="0"/>
              </a:spcBef>
              <a:spcAft>
                <a:spcPts val="0"/>
              </a:spcAft>
              <a:buSzPts val="28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2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228600" lvl="0" marL="457200" rtl="0" algn="l">
              <a:lnSpc>
                <a:spcPct val="115000"/>
              </a:lnSpc>
              <a:spcBef>
                <a:spcPts val="0"/>
              </a:spcBef>
              <a:spcAft>
                <a:spcPts val="0"/>
              </a:spcAft>
              <a:buSzPts val="1800"/>
              <a:buNone/>
            </a:pPr>
            <a:r>
              <a:t/>
            </a:r>
            <a:endParaRPr/>
          </a:p>
        </p:txBody>
      </p:sp>
      <p:pic>
        <p:nvPicPr>
          <p:cNvPr id="126" name="Google Shape;126;p21"/>
          <p:cNvPicPr preferRelativeResize="0"/>
          <p:nvPr/>
        </p:nvPicPr>
        <p:blipFill rotWithShape="1">
          <a:blip r:embed="rId3">
            <a:alphaModFix/>
          </a:blip>
          <a:srcRect b="22521" l="18772" r="18946" t="9366"/>
          <a:stretch/>
        </p:blipFill>
        <p:spPr>
          <a:xfrm>
            <a:off x="301067" y="61160"/>
            <a:ext cx="8541865" cy="5021179"/>
          </a:xfrm>
          <a:prstGeom prst="rect">
            <a:avLst/>
          </a:prstGeom>
          <a:noFill/>
          <a:ln cap="flat" cmpd="sng" w="12700">
            <a:solidFill>
              <a:schemeClr val="dk1"/>
            </a:solidFill>
            <a:prstDash val="solid"/>
            <a:round/>
            <a:headEnd len="sm" w="sm" type="none"/>
            <a:tailEnd len="sm" w="sm" type="none"/>
          </a:ln>
        </p:spPr>
      </p:pic>
      <p:sp>
        <p:nvSpPr>
          <p:cNvPr id="127" name="Google Shape;127;p21"/>
          <p:cNvSpPr/>
          <p:nvPr/>
        </p:nvSpPr>
        <p:spPr>
          <a:xfrm>
            <a:off x="880216" y="143753"/>
            <a:ext cx="1529697" cy="115368"/>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28" name="Google Shape;128;p21"/>
          <p:cNvSpPr txBox="1"/>
          <p:nvPr/>
        </p:nvSpPr>
        <p:spPr>
          <a:xfrm>
            <a:off x="444381" y="1871530"/>
            <a:ext cx="2127903" cy="553998"/>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000" u="none" cap="none" strike="noStrike">
                <a:solidFill>
                  <a:srgbClr val="000000"/>
                </a:solidFill>
                <a:latin typeface="Verdana"/>
                <a:ea typeface="Verdana"/>
                <a:cs typeface="Verdana"/>
                <a:sym typeface="Verdana"/>
              </a:rPr>
              <a:t>Phone Number</a:t>
            </a:r>
            <a:endParaRPr/>
          </a:p>
          <a:p>
            <a:pPr indent="0" lvl="0" marL="0" marR="0" rtl="0" algn="l">
              <a:lnSpc>
                <a:spcPct val="100000"/>
              </a:lnSpc>
              <a:spcBef>
                <a:spcPts val="0"/>
              </a:spcBef>
              <a:spcAft>
                <a:spcPts val="0"/>
              </a:spcAft>
              <a:buNone/>
            </a:pPr>
            <a:r>
              <a:rPr b="0" i="0" lang="en-US" sz="1000" u="none" cap="none" strike="noStrike">
                <a:solidFill>
                  <a:srgbClr val="000000"/>
                </a:solidFill>
                <a:latin typeface="Verdana"/>
                <a:ea typeface="Verdana"/>
                <a:cs typeface="Verdana"/>
                <a:sym typeface="Verdana"/>
              </a:rPr>
              <a:t>Street Address</a:t>
            </a:r>
            <a:endParaRPr/>
          </a:p>
          <a:p>
            <a:pPr indent="0" lvl="0" marL="0" marR="0" rtl="0" algn="l">
              <a:lnSpc>
                <a:spcPct val="100000"/>
              </a:lnSpc>
              <a:spcBef>
                <a:spcPts val="0"/>
              </a:spcBef>
              <a:spcAft>
                <a:spcPts val="0"/>
              </a:spcAft>
              <a:buNone/>
            </a:pPr>
            <a:r>
              <a:rPr b="0" i="0" lang="en-US" sz="1000" u="none" cap="none" strike="noStrike">
                <a:solidFill>
                  <a:srgbClr val="000000"/>
                </a:solidFill>
                <a:latin typeface="Verdana"/>
                <a:ea typeface="Verdana"/>
                <a:cs typeface="Verdana"/>
                <a:sym typeface="Verdana"/>
              </a:rPr>
              <a:t>Website</a:t>
            </a:r>
            <a:endParaRPr/>
          </a:p>
        </p:txBody>
      </p:sp>
      <p:sp>
        <p:nvSpPr>
          <p:cNvPr id="129" name="Google Shape;129;p21"/>
          <p:cNvSpPr txBox="1"/>
          <p:nvPr/>
        </p:nvSpPr>
        <p:spPr>
          <a:xfrm>
            <a:off x="444381" y="670399"/>
            <a:ext cx="3443955" cy="307777"/>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Verdana"/>
                <a:ea typeface="Verdana"/>
                <a:cs typeface="Verdana"/>
                <a:sym typeface="Verdana"/>
              </a:rPr>
              <a:t>CHARITY NAME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t/>
            </a:r>
            <a:endParaRPr/>
          </a:p>
        </p:txBody>
      </p:sp>
      <p:sp>
        <p:nvSpPr>
          <p:cNvPr id="135" name="Google Shape;135;p2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228600" lvl="0" marL="457200" rtl="0" algn="l">
              <a:lnSpc>
                <a:spcPct val="115000"/>
              </a:lnSpc>
              <a:spcBef>
                <a:spcPts val="0"/>
              </a:spcBef>
              <a:spcAft>
                <a:spcPts val="0"/>
              </a:spcAft>
              <a:buSzPts val="1800"/>
              <a:buNone/>
            </a:pPr>
            <a:r>
              <a:t/>
            </a:r>
            <a:endParaRPr/>
          </a:p>
        </p:txBody>
      </p:sp>
      <p:pic>
        <p:nvPicPr>
          <p:cNvPr id="136" name="Google Shape;136;p22"/>
          <p:cNvPicPr preferRelativeResize="0"/>
          <p:nvPr/>
        </p:nvPicPr>
        <p:blipFill rotWithShape="1">
          <a:blip r:embed="rId3">
            <a:alphaModFix/>
          </a:blip>
          <a:srcRect b="18605" l="21753" r="22632" t="22970"/>
          <a:stretch/>
        </p:blipFill>
        <p:spPr>
          <a:xfrm>
            <a:off x="253719" y="133350"/>
            <a:ext cx="8636562" cy="4876799"/>
          </a:xfrm>
          <a:prstGeom prst="rect">
            <a:avLst/>
          </a:prstGeom>
          <a:noFill/>
          <a:ln cap="flat" cmpd="sng" w="12700">
            <a:solidFill>
              <a:schemeClr val="dk1"/>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pic>
        <p:nvPicPr>
          <p:cNvPr id="141" name="Google Shape;141;p23"/>
          <p:cNvPicPr preferRelativeResize="0"/>
          <p:nvPr/>
        </p:nvPicPr>
        <p:blipFill rotWithShape="1">
          <a:blip r:embed="rId3">
            <a:alphaModFix/>
          </a:blip>
          <a:srcRect b="22847" l="19210" r="33948" t="64586"/>
          <a:stretch/>
        </p:blipFill>
        <p:spPr>
          <a:xfrm>
            <a:off x="48127" y="53768"/>
            <a:ext cx="5771243" cy="832183"/>
          </a:xfrm>
          <a:prstGeom prst="rect">
            <a:avLst/>
          </a:prstGeom>
          <a:noFill/>
          <a:ln cap="flat" cmpd="sng" w="12700">
            <a:solidFill>
              <a:schemeClr val="dk1"/>
            </a:solidFill>
            <a:prstDash val="solid"/>
            <a:round/>
            <a:headEnd len="sm" w="sm" type="none"/>
            <a:tailEnd len="sm" w="sm" type="none"/>
          </a:ln>
        </p:spPr>
      </p:pic>
      <p:sp>
        <p:nvSpPr>
          <p:cNvPr id="142" name="Google Shape;142;p23"/>
          <p:cNvSpPr/>
          <p:nvPr/>
        </p:nvSpPr>
        <p:spPr>
          <a:xfrm>
            <a:off x="188007" y="555477"/>
            <a:ext cx="418744" cy="119641"/>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pic>
        <p:nvPicPr>
          <p:cNvPr id="147" name="Google Shape;147;p24"/>
          <p:cNvPicPr preferRelativeResize="0"/>
          <p:nvPr/>
        </p:nvPicPr>
        <p:blipFill rotWithShape="1">
          <a:blip r:embed="rId3">
            <a:alphaModFix/>
          </a:blip>
          <a:srcRect b="22847" l="19210" r="33948" t="64586"/>
          <a:stretch/>
        </p:blipFill>
        <p:spPr>
          <a:xfrm>
            <a:off x="48127" y="53768"/>
            <a:ext cx="5771243" cy="832183"/>
          </a:xfrm>
          <a:prstGeom prst="rect">
            <a:avLst/>
          </a:prstGeom>
          <a:noFill/>
          <a:ln cap="flat" cmpd="sng" w="12700">
            <a:solidFill>
              <a:schemeClr val="dk1"/>
            </a:solidFill>
            <a:prstDash val="solid"/>
            <a:round/>
            <a:headEnd len="sm" w="sm" type="none"/>
            <a:tailEnd len="sm" w="sm" type="none"/>
          </a:ln>
        </p:spPr>
      </p:pic>
      <p:pic>
        <p:nvPicPr>
          <p:cNvPr id="148" name="Google Shape;148;p24"/>
          <p:cNvPicPr preferRelativeResize="0"/>
          <p:nvPr/>
        </p:nvPicPr>
        <p:blipFill rotWithShape="1">
          <a:blip r:embed="rId4">
            <a:alphaModFix/>
          </a:blip>
          <a:srcRect b="16320" l="18683" r="33684" t="64749"/>
          <a:stretch/>
        </p:blipFill>
        <p:spPr>
          <a:xfrm>
            <a:off x="3855142" y="495866"/>
            <a:ext cx="5237748" cy="1118931"/>
          </a:xfrm>
          <a:prstGeom prst="rect">
            <a:avLst/>
          </a:prstGeom>
          <a:noFill/>
          <a:ln cap="flat" cmpd="sng" w="12700">
            <a:solidFill>
              <a:schemeClr val="dk1"/>
            </a:solidFill>
            <a:prstDash val="solid"/>
            <a:round/>
            <a:headEnd len="sm" w="sm" type="none"/>
            <a:tailEnd len="sm" w="sm" type="none"/>
          </a:ln>
        </p:spPr>
      </p:pic>
      <p:sp>
        <p:nvSpPr>
          <p:cNvPr id="149" name="Google Shape;149;p24"/>
          <p:cNvSpPr/>
          <p:nvPr/>
        </p:nvSpPr>
        <p:spPr>
          <a:xfrm>
            <a:off x="188007" y="555477"/>
            <a:ext cx="418744" cy="119641"/>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50" name="Google Shape;150;p24"/>
          <p:cNvSpPr/>
          <p:nvPr/>
        </p:nvSpPr>
        <p:spPr>
          <a:xfrm>
            <a:off x="4656034" y="1319504"/>
            <a:ext cx="360347" cy="51275"/>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pic>
        <p:nvPicPr>
          <p:cNvPr id="155" name="Google Shape;155;p25"/>
          <p:cNvPicPr preferRelativeResize="0"/>
          <p:nvPr/>
        </p:nvPicPr>
        <p:blipFill rotWithShape="1">
          <a:blip r:embed="rId3">
            <a:alphaModFix/>
          </a:blip>
          <a:srcRect b="22847" l="19210" r="33948" t="64586"/>
          <a:stretch/>
        </p:blipFill>
        <p:spPr>
          <a:xfrm>
            <a:off x="48127" y="53768"/>
            <a:ext cx="5771243" cy="832183"/>
          </a:xfrm>
          <a:prstGeom prst="rect">
            <a:avLst/>
          </a:prstGeom>
          <a:noFill/>
          <a:ln cap="flat" cmpd="sng" w="12700">
            <a:solidFill>
              <a:schemeClr val="dk1"/>
            </a:solidFill>
            <a:prstDash val="solid"/>
            <a:round/>
            <a:headEnd len="sm" w="sm" type="none"/>
            <a:tailEnd len="sm" w="sm" type="none"/>
          </a:ln>
        </p:spPr>
      </p:pic>
      <p:pic>
        <p:nvPicPr>
          <p:cNvPr id="156" name="Google Shape;156;p25"/>
          <p:cNvPicPr preferRelativeResize="0"/>
          <p:nvPr/>
        </p:nvPicPr>
        <p:blipFill rotWithShape="1">
          <a:blip r:embed="rId4">
            <a:alphaModFix/>
          </a:blip>
          <a:srcRect b="16320" l="18683" r="33684" t="64749"/>
          <a:stretch/>
        </p:blipFill>
        <p:spPr>
          <a:xfrm>
            <a:off x="3855142" y="495866"/>
            <a:ext cx="5237748" cy="1118931"/>
          </a:xfrm>
          <a:prstGeom prst="rect">
            <a:avLst/>
          </a:prstGeom>
          <a:noFill/>
          <a:ln cap="flat" cmpd="sng" w="12700">
            <a:solidFill>
              <a:schemeClr val="dk1"/>
            </a:solidFill>
            <a:prstDash val="solid"/>
            <a:round/>
            <a:headEnd len="sm" w="sm" type="none"/>
            <a:tailEnd len="sm" w="sm" type="none"/>
          </a:ln>
        </p:spPr>
      </p:pic>
      <p:pic>
        <p:nvPicPr>
          <p:cNvPr id="157" name="Google Shape;157;p25"/>
          <p:cNvPicPr preferRelativeResize="0"/>
          <p:nvPr/>
        </p:nvPicPr>
        <p:blipFill rotWithShape="1">
          <a:blip r:embed="rId5">
            <a:alphaModFix/>
          </a:blip>
          <a:srcRect b="3426" l="19386" r="33772" t="64586"/>
          <a:stretch/>
        </p:blipFill>
        <p:spPr>
          <a:xfrm>
            <a:off x="48127" y="1135980"/>
            <a:ext cx="5179229" cy="1900990"/>
          </a:xfrm>
          <a:prstGeom prst="rect">
            <a:avLst/>
          </a:prstGeom>
          <a:noFill/>
          <a:ln cap="flat" cmpd="sng" w="12700">
            <a:solidFill>
              <a:schemeClr val="dk1"/>
            </a:solidFill>
            <a:prstDash val="solid"/>
            <a:round/>
            <a:headEnd len="sm" w="sm" type="none"/>
            <a:tailEnd len="sm" w="sm" type="none"/>
          </a:ln>
        </p:spPr>
      </p:pic>
      <p:sp>
        <p:nvSpPr>
          <p:cNvPr id="158" name="Google Shape;158;p25"/>
          <p:cNvSpPr/>
          <p:nvPr/>
        </p:nvSpPr>
        <p:spPr>
          <a:xfrm>
            <a:off x="188007" y="555477"/>
            <a:ext cx="418744" cy="119641"/>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59" name="Google Shape;159;p25"/>
          <p:cNvSpPr/>
          <p:nvPr/>
        </p:nvSpPr>
        <p:spPr>
          <a:xfrm>
            <a:off x="118216" y="1614797"/>
            <a:ext cx="403077" cy="119999"/>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0" name="Google Shape;160;p25"/>
          <p:cNvSpPr/>
          <p:nvPr/>
        </p:nvSpPr>
        <p:spPr>
          <a:xfrm>
            <a:off x="1784647" y="2254665"/>
            <a:ext cx="385985" cy="138157"/>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1" name="Google Shape;161;p25"/>
          <p:cNvSpPr/>
          <p:nvPr/>
        </p:nvSpPr>
        <p:spPr>
          <a:xfrm>
            <a:off x="2357215" y="2107963"/>
            <a:ext cx="418744" cy="119641"/>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2" name="Google Shape;162;p25"/>
          <p:cNvSpPr/>
          <p:nvPr/>
        </p:nvSpPr>
        <p:spPr>
          <a:xfrm>
            <a:off x="606751" y="1870105"/>
            <a:ext cx="350378" cy="112519"/>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pic>
        <p:nvPicPr>
          <p:cNvPr id="167" name="Google Shape;167;p26"/>
          <p:cNvPicPr preferRelativeResize="0"/>
          <p:nvPr/>
        </p:nvPicPr>
        <p:blipFill rotWithShape="1">
          <a:blip r:embed="rId3">
            <a:alphaModFix/>
          </a:blip>
          <a:srcRect b="22847" l="19210" r="33948" t="64586"/>
          <a:stretch/>
        </p:blipFill>
        <p:spPr>
          <a:xfrm>
            <a:off x="48127" y="53768"/>
            <a:ext cx="5771243" cy="832183"/>
          </a:xfrm>
          <a:prstGeom prst="rect">
            <a:avLst/>
          </a:prstGeom>
          <a:noFill/>
          <a:ln cap="flat" cmpd="sng" w="12700">
            <a:solidFill>
              <a:schemeClr val="dk1"/>
            </a:solidFill>
            <a:prstDash val="solid"/>
            <a:round/>
            <a:headEnd len="sm" w="sm" type="none"/>
            <a:tailEnd len="sm" w="sm" type="none"/>
          </a:ln>
        </p:spPr>
      </p:pic>
      <p:pic>
        <p:nvPicPr>
          <p:cNvPr id="168" name="Google Shape;168;p26"/>
          <p:cNvPicPr preferRelativeResize="0"/>
          <p:nvPr/>
        </p:nvPicPr>
        <p:blipFill rotWithShape="1">
          <a:blip r:embed="rId4">
            <a:alphaModFix/>
          </a:blip>
          <a:srcRect b="16320" l="18683" r="33684" t="64749"/>
          <a:stretch/>
        </p:blipFill>
        <p:spPr>
          <a:xfrm>
            <a:off x="3855142" y="495866"/>
            <a:ext cx="5237748" cy="1118931"/>
          </a:xfrm>
          <a:prstGeom prst="rect">
            <a:avLst/>
          </a:prstGeom>
          <a:noFill/>
          <a:ln cap="flat" cmpd="sng" w="12700">
            <a:solidFill>
              <a:schemeClr val="dk1"/>
            </a:solidFill>
            <a:prstDash val="solid"/>
            <a:round/>
            <a:headEnd len="sm" w="sm" type="none"/>
            <a:tailEnd len="sm" w="sm" type="none"/>
          </a:ln>
        </p:spPr>
      </p:pic>
      <p:pic>
        <p:nvPicPr>
          <p:cNvPr id="169" name="Google Shape;169;p26"/>
          <p:cNvPicPr preferRelativeResize="0"/>
          <p:nvPr/>
        </p:nvPicPr>
        <p:blipFill rotWithShape="1">
          <a:blip r:embed="rId5">
            <a:alphaModFix/>
          </a:blip>
          <a:srcRect b="3426" l="19386" r="33772" t="64586"/>
          <a:stretch/>
        </p:blipFill>
        <p:spPr>
          <a:xfrm>
            <a:off x="48127" y="1135980"/>
            <a:ext cx="5179229" cy="1900990"/>
          </a:xfrm>
          <a:prstGeom prst="rect">
            <a:avLst/>
          </a:prstGeom>
          <a:noFill/>
          <a:ln cap="flat" cmpd="sng" w="12700">
            <a:solidFill>
              <a:schemeClr val="dk1"/>
            </a:solidFill>
            <a:prstDash val="solid"/>
            <a:round/>
            <a:headEnd len="sm" w="sm" type="none"/>
            <a:tailEnd len="sm" w="sm" type="none"/>
          </a:ln>
        </p:spPr>
      </p:pic>
      <p:pic>
        <p:nvPicPr>
          <p:cNvPr id="170" name="Google Shape;170;p26"/>
          <p:cNvPicPr preferRelativeResize="0"/>
          <p:nvPr/>
        </p:nvPicPr>
        <p:blipFill rotWithShape="1">
          <a:blip r:embed="rId6">
            <a:alphaModFix/>
          </a:blip>
          <a:srcRect b="11587" l="19123" r="34035" t="65402"/>
          <a:stretch/>
        </p:blipFill>
        <p:spPr>
          <a:xfrm>
            <a:off x="3609734" y="2227849"/>
            <a:ext cx="5483156" cy="1447800"/>
          </a:xfrm>
          <a:prstGeom prst="rect">
            <a:avLst/>
          </a:prstGeom>
          <a:noFill/>
          <a:ln cap="flat" cmpd="sng" w="12700">
            <a:solidFill>
              <a:schemeClr val="dk1"/>
            </a:solidFill>
            <a:prstDash val="solid"/>
            <a:round/>
            <a:headEnd len="sm" w="sm" type="none"/>
            <a:tailEnd len="sm" w="sm" type="none"/>
          </a:ln>
        </p:spPr>
      </p:pic>
      <p:sp>
        <p:nvSpPr>
          <p:cNvPr id="171" name="Google Shape;171;p26"/>
          <p:cNvSpPr/>
          <p:nvPr/>
        </p:nvSpPr>
        <p:spPr>
          <a:xfrm>
            <a:off x="188007" y="555477"/>
            <a:ext cx="418744" cy="119641"/>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72" name="Google Shape;172;p26"/>
          <p:cNvSpPr/>
          <p:nvPr/>
        </p:nvSpPr>
        <p:spPr>
          <a:xfrm>
            <a:off x="118217" y="1623343"/>
            <a:ext cx="394531" cy="111453"/>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73" name="Google Shape;173;p26"/>
          <p:cNvSpPr/>
          <p:nvPr/>
        </p:nvSpPr>
        <p:spPr>
          <a:xfrm>
            <a:off x="2355791" y="2086475"/>
            <a:ext cx="394531" cy="111453"/>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74" name="Google Shape;174;p26"/>
          <p:cNvSpPr/>
          <p:nvPr/>
        </p:nvSpPr>
        <p:spPr>
          <a:xfrm>
            <a:off x="572568" y="1861201"/>
            <a:ext cx="394531" cy="111453"/>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75" name="Google Shape;175;p26"/>
          <p:cNvSpPr/>
          <p:nvPr/>
        </p:nvSpPr>
        <p:spPr>
          <a:xfrm>
            <a:off x="1783222" y="2260250"/>
            <a:ext cx="394531" cy="111453"/>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76" name="Google Shape;176;p26"/>
          <p:cNvSpPr/>
          <p:nvPr/>
        </p:nvSpPr>
        <p:spPr>
          <a:xfrm>
            <a:off x="4278595" y="2685123"/>
            <a:ext cx="720695" cy="55727"/>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77" name="Google Shape;177;p26"/>
          <p:cNvSpPr/>
          <p:nvPr/>
        </p:nvSpPr>
        <p:spPr>
          <a:xfrm>
            <a:off x="4134740" y="2949372"/>
            <a:ext cx="479988" cy="13499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pic>
        <p:nvPicPr>
          <p:cNvPr id="182" name="Google Shape;182;p27"/>
          <p:cNvPicPr preferRelativeResize="0"/>
          <p:nvPr/>
        </p:nvPicPr>
        <p:blipFill rotWithShape="1">
          <a:blip r:embed="rId3">
            <a:alphaModFix/>
          </a:blip>
          <a:srcRect b="22847" l="19210" r="33948" t="64586"/>
          <a:stretch/>
        </p:blipFill>
        <p:spPr>
          <a:xfrm>
            <a:off x="48127" y="53768"/>
            <a:ext cx="5771243" cy="832183"/>
          </a:xfrm>
          <a:prstGeom prst="rect">
            <a:avLst/>
          </a:prstGeom>
          <a:noFill/>
          <a:ln cap="flat" cmpd="sng" w="12700">
            <a:solidFill>
              <a:schemeClr val="dk1"/>
            </a:solidFill>
            <a:prstDash val="solid"/>
            <a:round/>
            <a:headEnd len="sm" w="sm" type="none"/>
            <a:tailEnd len="sm" w="sm" type="none"/>
          </a:ln>
        </p:spPr>
      </p:pic>
      <p:pic>
        <p:nvPicPr>
          <p:cNvPr id="183" name="Google Shape;183;p27"/>
          <p:cNvPicPr preferRelativeResize="0"/>
          <p:nvPr/>
        </p:nvPicPr>
        <p:blipFill rotWithShape="1">
          <a:blip r:embed="rId4">
            <a:alphaModFix/>
          </a:blip>
          <a:srcRect b="16320" l="18683" r="33684" t="64749"/>
          <a:stretch/>
        </p:blipFill>
        <p:spPr>
          <a:xfrm>
            <a:off x="3855142" y="495866"/>
            <a:ext cx="5237748" cy="1118931"/>
          </a:xfrm>
          <a:prstGeom prst="rect">
            <a:avLst/>
          </a:prstGeom>
          <a:noFill/>
          <a:ln cap="flat" cmpd="sng" w="12700">
            <a:solidFill>
              <a:schemeClr val="dk1"/>
            </a:solidFill>
            <a:prstDash val="solid"/>
            <a:round/>
            <a:headEnd len="sm" w="sm" type="none"/>
            <a:tailEnd len="sm" w="sm" type="none"/>
          </a:ln>
        </p:spPr>
      </p:pic>
      <p:pic>
        <p:nvPicPr>
          <p:cNvPr id="184" name="Google Shape;184;p27"/>
          <p:cNvPicPr preferRelativeResize="0"/>
          <p:nvPr/>
        </p:nvPicPr>
        <p:blipFill rotWithShape="1">
          <a:blip r:embed="rId5">
            <a:alphaModFix/>
          </a:blip>
          <a:srcRect b="3426" l="19386" r="33772" t="64586"/>
          <a:stretch/>
        </p:blipFill>
        <p:spPr>
          <a:xfrm>
            <a:off x="48127" y="1135980"/>
            <a:ext cx="5179229" cy="1900990"/>
          </a:xfrm>
          <a:prstGeom prst="rect">
            <a:avLst/>
          </a:prstGeom>
          <a:noFill/>
          <a:ln cap="flat" cmpd="sng" w="12700">
            <a:solidFill>
              <a:schemeClr val="dk1"/>
            </a:solidFill>
            <a:prstDash val="solid"/>
            <a:round/>
            <a:headEnd len="sm" w="sm" type="none"/>
            <a:tailEnd len="sm" w="sm" type="none"/>
          </a:ln>
        </p:spPr>
      </p:pic>
      <p:pic>
        <p:nvPicPr>
          <p:cNvPr id="185" name="Google Shape;185;p27"/>
          <p:cNvPicPr preferRelativeResize="0"/>
          <p:nvPr/>
        </p:nvPicPr>
        <p:blipFill rotWithShape="1">
          <a:blip r:embed="rId6">
            <a:alphaModFix/>
          </a:blip>
          <a:srcRect b="11587" l="19123" r="34035" t="65402"/>
          <a:stretch/>
        </p:blipFill>
        <p:spPr>
          <a:xfrm>
            <a:off x="3609734" y="2227849"/>
            <a:ext cx="5483156" cy="1447800"/>
          </a:xfrm>
          <a:prstGeom prst="rect">
            <a:avLst/>
          </a:prstGeom>
          <a:noFill/>
          <a:ln cap="flat" cmpd="sng" w="12700">
            <a:solidFill>
              <a:schemeClr val="dk1"/>
            </a:solidFill>
            <a:prstDash val="solid"/>
            <a:round/>
            <a:headEnd len="sm" w="sm" type="none"/>
            <a:tailEnd len="sm" w="sm" type="none"/>
          </a:ln>
        </p:spPr>
      </p:pic>
      <p:pic>
        <p:nvPicPr>
          <p:cNvPr id="186" name="Google Shape;186;p27"/>
          <p:cNvPicPr preferRelativeResize="0"/>
          <p:nvPr/>
        </p:nvPicPr>
        <p:blipFill rotWithShape="1">
          <a:blip r:embed="rId7">
            <a:alphaModFix/>
          </a:blip>
          <a:srcRect b="10771" l="19123" r="34035" t="64667"/>
          <a:stretch/>
        </p:blipFill>
        <p:spPr>
          <a:xfrm>
            <a:off x="48127" y="3240506"/>
            <a:ext cx="5834314" cy="1644316"/>
          </a:xfrm>
          <a:prstGeom prst="rect">
            <a:avLst/>
          </a:prstGeom>
          <a:noFill/>
          <a:ln cap="flat" cmpd="sng" w="12700">
            <a:solidFill>
              <a:schemeClr val="dk1"/>
            </a:solidFill>
            <a:prstDash val="solid"/>
            <a:round/>
            <a:headEnd len="sm" w="sm" type="none"/>
            <a:tailEnd len="sm" w="sm" type="none"/>
          </a:ln>
        </p:spPr>
      </p:pic>
      <p:sp>
        <p:nvSpPr>
          <p:cNvPr id="187" name="Google Shape;187;p27"/>
          <p:cNvSpPr/>
          <p:nvPr/>
        </p:nvSpPr>
        <p:spPr>
          <a:xfrm>
            <a:off x="187091" y="573925"/>
            <a:ext cx="394531" cy="111453"/>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8" name="Google Shape;188;p27"/>
          <p:cNvSpPr/>
          <p:nvPr/>
        </p:nvSpPr>
        <p:spPr>
          <a:xfrm>
            <a:off x="118217" y="1623343"/>
            <a:ext cx="394531" cy="111453"/>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9" name="Google Shape;189;p27"/>
          <p:cNvSpPr/>
          <p:nvPr/>
        </p:nvSpPr>
        <p:spPr>
          <a:xfrm>
            <a:off x="581622" y="1850645"/>
            <a:ext cx="394531" cy="111453"/>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90" name="Google Shape;190;p27"/>
          <p:cNvSpPr/>
          <p:nvPr/>
        </p:nvSpPr>
        <p:spPr>
          <a:xfrm>
            <a:off x="2355791" y="2099774"/>
            <a:ext cx="394531" cy="111453"/>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91" name="Google Shape;191;p27"/>
          <p:cNvSpPr/>
          <p:nvPr/>
        </p:nvSpPr>
        <p:spPr>
          <a:xfrm>
            <a:off x="1774676" y="2244941"/>
            <a:ext cx="394531" cy="111453"/>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92" name="Google Shape;192;p27"/>
          <p:cNvSpPr/>
          <p:nvPr/>
        </p:nvSpPr>
        <p:spPr>
          <a:xfrm>
            <a:off x="4287141" y="2673029"/>
            <a:ext cx="712149" cy="67821"/>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93" name="Google Shape;193;p27"/>
          <p:cNvSpPr/>
          <p:nvPr/>
        </p:nvSpPr>
        <p:spPr>
          <a:xfrm>
            <a:off x="4089875" y="2949731"/>
            <a:ext cx="541946" cy="95786"/>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pic>
        <p:nvPicPr>
          <p:cNvPr id="198" name="Google Shape;198;p28"/>
          <p:cNvPicPr preferRelativeResize="0"/>
          <p:nvPr/>
        </p:nvPicPr>
        <p:blipFill rotWithShape="1">
          <a:blip r:embed="rId3">
            <a:alphaModFix/>
          </a:blip>
          <a:srcRect b="22847" l="19210" r="33948" t="64586"/>
          <a:stretch/>
        </p:blipFill>
        <p:spPr>
          <a:xfrm>
            <a:off x="48127" y="53768"/>
            <a:ext cx="5771243" cy="832183"/>
          </a:xfrm>
          <a:prstGeom prst="rect">
            <a:avLst/>
          </a:prstGeom>
          <a:noFill/>
          <a:ln cap="flat" cmpd="sng" w="12700">
            <a:solidFill>
              <a:schemeClr val="dk1"/>
            </a:solidFill>
            <a:prstDash val="solid"/>
            <a:round/>
            <a:headEnd len="sm" w="sm" type="none"/>
            <a:tailEnd len="sm" w="sm" type="none"/>
          </a:ln>
        </p:spPr>
      </p:pic>
      <p:pic>
        <p:nvPicPr>
          <p:cNvPr id="199" name="Google Shape;199;p28"/>
          <p:cNvPicPr preferRelativeResize="0"/>
          <p:nvPr/>
        </p:nvPicPr>
        <p:blipFill rotWithShape="1">
          <a:blip r:embed="rId4">
            <a:alphaModFix/>
          </a:blip>
          <a:srcRect b="16320" l="18683" r="33684" t="64749"/>
          <a:stretch/>
        </p:blipFill>
        <p:spPr>
          <a:xfrm>
            <a:off x="3855142" y="495866"/>
            <a:ext cx="5237748" cy="1118931"/>
          </a:xfrm>
          <a:prstGeom prst="rect">
            <a:avLst/>
          </a:prstGeom>
          <a:noFill/>
          <a:ln cap="flat" cmpd="sng" w="12700">
            <a:solidFill>
              <a:schemeClr val="dk1"/>
            </a:solidFill>
            <a:prstDash val="solid"/>
            <a:round/>
            <a:headEnd len="sm" w="sm" type="none"/>
            <a:tailEnd len="sm" w="sm" type="none"/>
          </a:ln>
        </p:spPr>
      </p:pic>
      <p:pic>
        <p:nvPicPr>
          <p:cNvPr id="200" name="Google Shape;200;p28"/>
          <p:cNvPicPr preferRelativeResize="0"/>
          <p:nvPr/>
        </p:nvPicPr>
        <p:blipFill rotWithShape="1">
          <a:blip r:embed="rId5">
            <a:alphaModFix/>
          </a:blip>
          <a:srcRect b="3426" l="19386" r="33772" t="64586"/>
          <a:stretch/>
        </p:blipFill>
        <p:spPr>
          <a:xfrm>
            <a:off x="48127" y="1135980"/>
            <a:ext cx="5179229" cy="1900990"/>
          </a:xfrm>
          <a:prstGeom prst="rect">
            <a:avLst/>
          </a:prstGeom>
          <a:noFill/>
          <a:ln cap="flat" cmpd="sng" w="12700">
            <a:solidFill>
              <a:schemeClr val="dk1"/>
            </a:solidFill>
            <a:prstDash val="solid"/>
            <a:round/>
            <a:headEnd len="sm" w="sm" type="none"/>
            <a:tailEnd len="sm" w="sm" type="none"/>
          </a:ln>
        </p:spPr>
      </p:pic>
      <p:pic>
        <p:nvPicPr>
          <p:cNvPr id="201" name="Google Shape;201;p28"/>
          <p:cNvPicPr preferRelativeResize="0"/>
          <p:nvPr/>
        </p:nvPicPr>
        <p:blipFill rotWithShape="1">
          <a:blip r:embed="rId6">
            <a:alphaModFix/>
          </a:blip>
          <a:srcRect b="11587" l="19123" r="34035" t="65402"/>
          <a:stretch/>
        </p:blipFill>
        <p:spPr>
          <a:xfrm>
            <a:off x="3609734" y="2227849"/>
            <a:ext cx="5483156" cy="1447800"/>
          </a:xfrm>
          <a:prstGeom prst="rect">
            <a:avLst/>
          </a:prstGeom>
          <a:noFill/>
          <a:ln cap="flat" cmpd="sng" w="12700">
            <a:solidFill>
              <a:schemeClr val="dk1"/>
            </a:solidFill>
            <a:prstDash val="solid"/>
            <a:round/>
            <a:headEnd len="sm" w="sm" type="none"/>
            <a:tailEnd len="sm" w="sm" type="none"/>
          </a:ln>
        </p:spPr>
      </p:pic>
      <p:pic>
        <p:nvPicPr>
          <p:cNvPr id="202" name="Google Shape;202;p28"/>
          <p:cNvPicPr preferRelativeResize="0"/>
          <p:nvPr/>
        </p:nvPicPr>
        <p:blipFill rotWithShape="1">
          <a:blip r:embed="rId7">
            <a:alphaModFix/>
          </a:blip>
          <a:srcRect b="10771" l="19123" r="34035" t="64667"/>
          <a:stretch/>
        </p:blipFill>
        <p:spPr>
          <a:xfrm>
            <a:off x="48127" y="3240506"/>
            <a:ext cx="5834314" cy="1644316"/>
          </a:xfrm>
          <a:prstGeom prst="rect">
            <a:avLst/>
          </a:prstGeom>
          <a:noFill/>
          <a:ln cap="flat" cmpd="sng" w="12700">
            <a:solidFill>
              <a:schemeClr val="dk1"/>
            </a:solidFill>
            <a:prstDash val="solid"/>
            <a:round/>
            <a:headEnd len="sm" w="sm" type="none"/>
            <a:tailEnd len="sm" w="sm" type="none"/>
          </a:ln>
        </p:spPr>
      </p:pic>
      <p:pic>
        <p:nvPicPr>
          <p:cNvPr id="203" name="Google Shape;203;p28"/>
          <p:cNvPicPr preferRelativeResize="0"/>
          <p:nvPr/>
        </p:nvPicPr>
        <p:blipFill rotWithShape="1">
          <a:blip r:embed="rId8">
            <a:alphaModFix/>
          </a:blip>
          <a:srcRect b="20889" l="19210" r="33948" t="64668"/>
          <a:stretch/>
        </p:blipFill>
        <p:spPr>
          <a:xfrm>
            <a:off x="3200400" y="4079707"/>
            <a:ext cx="5892490" cy="976564"/>
          </a:xfrm>
          <a:prstGeom prst="rect">
            <a:avLst/>
          </a:prstGeom>
          <a:noFill/>
          <a:ln cap="flat" cmpd="sng" w="12700">
            <a:solidFill>
              <a:schemeClr val="dk1"/>
            </a:solidFill>
            <a:prstDash val="solid"/>
            <a:round/>
            <a:headEnd len="sm" w="sm" type="none"/>
            <a:tailEnd len="sm" w="sm" type="none"/>
          </a:ln>
        </p:spPr>
      </p:pic>
      <p:sp>
        <p:nvSpPr>
          <p:cNvPr id="204" name="Google Shape;204;p28"/>
          <p:cNvSpPr/>
          <p:nvPr/>
        </p:nvSpPr>
        <p:spPr>
          <a:xfrm>
            <a:off x="187091" y="573925"/>
            <a:ext cx="394531" cy="111453"/>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5" name="Google Shape;205;p28"/>
          <p:cNvSpPr/>
          <p:nvPr/>
        </p:nvSpPr>
        <p:spPr>
          <a:xfrm>
            <a:off x="118217" y="1623343"/>
            <a:ext cx="394531" cy="111453"/>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6" name="Google Shape;206;p28"/>
          <p:cNvSpPr/>
          <p:nvPr/>
        </p:nvSpPr>
        <p:spPr>
          <a:xfrm>
            <a:off x="581622" y="1876282"/>
            <a:ext cx="394531" cy="111453"/>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7" name="Google Shape;207;p28"/>
          <p:cNvSpPr/>
          <p:nvPr/>
        </p:nvSpPr>
        <p:spPr>
          <a:xfrm>
            <a:off x="2347245" y="2116396"/>
            <a:ext cx="394531" cy="111453"/>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8" name="Google Shape;208;p28"/>
          <p:cNvSpPr/>
          <p:nvPr/>
        </p:nvSpPr>
        <p:spPr>
          <a:xfrm>
            <a:off x="1783223" y="2249694"/>
            <a:ext cx="394531" cy="111453"/>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9" name="Google Shape;209;p28"/>
          <p:cNvSpPr/>
          <p:nvPr/>
        </p:nvSpPr>
        <p:spPr>
          <a:xfrm>
            <a:off x="4261503" y="2685123"/>
            <a:ext cx="729241" cy="55727"/>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10" name="Google Shape;210;p28"/>
          <p:cNvSpPr/>
          <p:nvPr/>
        </p:nvSpPr>
        <p:spPr>
          <a:xfrm>
            <a:off x="4106967" y="2952663"/>
            <a:ext cx="507763" cy="109946"/>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pic>
        <p:nvPicPr>
          <p:cNvPr id="215" name="Google Shape;215;p29"/>
          <p:cNvPicPr preferRelativeResize="0"/>
          <p:nvPr/>
        </p:nvPicPr>
        <p:blipFill rotWithShape="1">
          <a:blip r:embed="rId3">
            <a:alphaModFix/>
          </a:blip>
          <a:srcRect b="1305" l="21842" r="35175" t="10241"/>
          <a:stretch/>
        </p:blipFill>
        <p:spPr>
          <a:xfrm>
            <a:off x="104273" y="100822"/>
            <a:ext cx="4467727" cy="4941855"/>
          </a:xfrm>
          <a:prstGeom prst="rect">
            <a:avLst/>
          </a:prstGeom>
          <a:noFill/>
          <a:ln cap="flat" cmpd="sng" w="12700">
            <a:solidFill>
              <a:schemeClr val="dk1"/>
            </a:solidFill>
            <a:prstDash val="solid"/>
            <a:round/>
            <a:headEnd len="sm" w="sm" type="none"/>
            <a:tailEnd len="sm" w="sm" type="none"/>
          </a:ln>
        </p:spPr>
      </p:pic>
      <p:pic>
        <p:nvPicPr>
          <p:cNvPr id="216" name="Google Shape;216;p29"/>
          <p:cNvPicPr preferRelativeResize="0"/>
          <p:nvPr/>
        </p:nvPicPr>
        <p:blipFill rotWithShape="1">
          <a:blip r:embed="rId4">
            <a:alphaModFix/>
          </a:blip>
          <a:srcRect b="10824" l="19386" r="33772" t="63933"/>
          <a:stretch/>
        </p:blipFill>
        <p:spPr>
          <a:xfrm>
            <a:off x="3976494" y="3112168"/>
            <a:ext cx="5095317" cy="1475874"/>
          </a:xfrm>
          <a:prstGeom prst="rect">
            <a:avLst/>
          </a:prstGeom>
          <a:noFill/>
          <a:ln cap="flat" cmpd="sng" w="12700">
            <a:solidFill>
              <a:schemeClr val="dk1"/>
            </a:solidFill>
            <a:prstDash val="solid"/>
            <a:round/>
            <a:headEnd len="sm" w="sm" type="none"/>
            <a:tailEnd len="sm" w="sm" type="none"/>
          </a:ln>
        </p:spPr>
      </p:pic>
      <p:sp>
        <p:nvSpPr>
          <p:cNvPr id="217" name="Google Shape;217;p29"/>
          <p:cNvSpPr/>
          <p:nvPr/>
        </p:nvSpPr>
        <p:spPr>
          <a:xfrm>
            <a:off x="1357358" y="452569"/>
            <a:ext cx="351801" cy="119999"/>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18" name="Google Shape;218;p29"/>
          <p:cNvSpPr/>
          <p:nvPr/>
        </p:nvSpPr>
        <p:spPr>
          <a:xfrm>
            <a:off x="7339415" y="3794332"/>
            <a:ext cx="326164" cy="77315"/>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30"/>
          <p:cNvSpPr txBox="1"/>
          <p:nvPr>
            <p:ph type="title"/>
          </p:nvPr>
        </p:nvSpPr>
        <p:spPr>
          <a:xfrm>
            <a:off x="311700" y="4397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solidFill>
                  <a:schemeClr val="lt1"/>
                </a:solidFill>
                <a:latin typeface="Verdana"/>
                <a:ea typeface="Verdana"/>
                <a:cs typeface="Verdana"/>
                <a:sym typeface="Verdana"/>
              </a:rPr>
              <a:t>How to look up Charity Reports</a:t>
            </a:r>
            <a:endParaRPr/>
          </a:p>
        </p:txBody>
      </p:sp>
      <p:pic>
        <p:nvPicPr>
          <p:cNvPr id="224" name="Google Shape;224;p30"/>
          <p:cNvPicPr preferRelativeResize="0"/>
          <p:nvPr/>
        </p:nvPicPr>
        <p:blipFill rotWithShape="1">
          <a:blip r:embed="rId3">
            <a:alphaModFix/>
          </a:blip>
          <a:srcRect b="22359" l="13070" r="14034" t="17094"/>
          <a:stretch/>
        </p:blipFill>
        <p:spPr>
          <a:xfrm>
            <a:off x="169420" y="905854"/>
            <a:ext cx="8805160" cy="3931066"/>
          </a:xfrm>
          <a:prstGeom prst="rect">
            <a:avLst/>
          </a:prstGeom>
          <a:noFill/>
          <a:ln cap="flat" cmpd="sng" w="12700">
            <a:solidFill>
              <a:schemeClr val="dk1"/>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 name="Shape 56"/>
        <p:cNvGrpSpPr/>
        <p:nvPr/>
      </p:nvGrpSpPr>
      <p:grpSpPr>
        <a:xfrm>
          <a:off x="0" y="0"/>
          <a:ext cx="0" cy="0"/>
          <a:chOff x="0" y="0"/>
          <a:chExt cx="0" cy="0"/>
        </a:xfrm>
      </p:grpSpPr>
      <p:sp>
        <p:nvSpPr>
          <p:cNvPr id="57" name="Google Shape;57;p13"/>
          <p:cNvSpPr txBox="1"/>
          <p:nvPr>
            <p:ph type="title"/>
          </p:nvPr>
        </p:nvSpPr>
        <p:spPr>
          <a:xfrm>
            <a:off x="311700" y="51917"/>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sz="3200">
                <a:solidFill>
                  <a:schemeClr val="lt1"/>
                </a:solidFill>
                <a:latin typeface="Verdana"/>
                <a:ea typeface="Verdana"/>
                <a:cs typeface="Verdana"/>
                <a:sym typeface="Verdana"/>
              </a:rPr>
              <a:t>Charity Accreditation</a:t>
            </a:r>
            <a:endParaRPr/>
          </a:p>
        </p:txBody>
      </p:sp>
      <p:sp>
        <p:nvSpPr>
          <p:cNvPr id="58" name="Google Shape;58;p13"/>
          <p:cNvSpPr txBox="1"/>
          <p:nvPr>
            <p:ph idx="1" type="body"/>
          </p:nvPr>
        </p:nvSpPr>
        <p:spPr>
          <a:xfrm>
            <a:off x="149330" y="973010"/>
            <a:ext cx="5695993" cy="1915468"/>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US" sz="2000">
                <a:latin typeface="Verdana"/>
                <a:ea typeface="Verdana"/>
                <a:cs typeface="Verdana"/>
                <a:sym typeface="Verdana"/>
              </a:rPr>
              <a:t>Standards for Charity Accountability</a:t>
            </a:r>
            <a:endParaRPr/>
          </a:p>
          <a:p>
            <a:pPr indent="-342900" lvl="0" marL="457200" rtl="0" algn="l">
              <a:lnSpc>
                <a:spcPct val="115000"/>
              </a:lnSpc>
              <a:spcBef>
                <a:spcPts val="0"/>
              </a:spcBef>
              <a:spcAft>
                <a:spcPts val="0"/>
              </a:spcAft>
              <a:buSzPts val="1800"/>
              <a:buChar char="●"/>
            </a:pPr>
            <a:r>
              <a:rPr lang="en-US" sz="2000">
                <a:latin typeface="Verdana"/>
                <a:ea typeface="Verdana"/>
                <a:cs typeface="Verdana"/>
                <a:sym typeface="Verdana"/>
              </a:rPr>
              <a:t>What do Charity Reports look like?</a:t>
            </a:r>
            <a:endParaRPr/>
          </a:p>
          <a:p>
            <a:pPr indent="-342900" lvl="0" marL="457200" rtl="0" algn="l">
              <a:lnSpc>
                <a:spcPct val="115000"/>
              </a:lnSpc>
              <a:spcBef>
                <a:spcPts val="0"/>
              </a:spcBef>
              <a:spcAft>
                <a:spcPts val="0"/>
              </a:spcAft>
              <a:buSzPts val="1800"/>
              <a:buChar char="●"/>
            </a:pPr>
            <a:r>
              <a:rPr lang="en-US" sz="2000">
                <a:latin typeface="Verdana"/>
                <a:ea typeface="Verdana"/>
                <a:cs typeface="Verdana"/>
                <a:sym typeface="Verdana"/>
              </a:rPr>
              <a:t>Looking for Charity Reports</a:t>
            </a:r>
            <a:endParaRPr/>
          </a:p>
          <a:p>
            <a:pPr indent="-228600" lvl="0" marL="457200" rtl="0" algn="l">
              <a:lnSpc>
                <a:spcPct val="115000"/>
              </a:lnSpc>
              <a:spcBef>
                <a:spcPts val="0"/>
              </a:spcBef>
              <a:spcAft>
                <a:spcPts val="0"/>
              </a:spcAft>
              <a:buSzPts val="1800"/>
              <a:buNone/>
            </a:pPr>
            <a:r>
              <a:t/>
            </a:r>
            <a:endParaRPr/>
          </a:p>
        </p:txBody>
      </p:sp>
      <p:pic>
        <p:nvPicPr>
          <p:cNvPr id="59" name="Google Shape;59;p13"/>
          <p:cNvPicPr preferRelativeResize="0"/>
          <p:nvPr/>
        </p:nvPicPr>
        <p:blipFill rotWithShape="1">
          <a:blip r:embed="rId3">
            <a:alphaModFix/>
          </a:blip>
          <a:srcRect b="0" l="0" r="0" t="0"/>
          <a:stretch/>
        </p:blipFill>
        <p:spPr>
          <a:xfrm>
            <a:off x="4841560" y="1930744"/>
            <a:ext cx="3525474" cy="283613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pic>
        <p:nvPicPr>
          <p:cNvPr id="229" name="Google Shape;229;p31"/>
          <p:cNvPicPr preferRelativeResize="0"/>
          <p:nvPr/>
        </p:nvPicPr>
        <p:blipFill rotWithShape="1">
          <a:blip r:embed="rId3">
            <a:alphaModFix/>
          </a:blip>
          <a:srcRect b="22521" l="17105" r="18332" t="28845"/>
          <a:stretch/>
        </p:blipFill>
        <p:spPr>
          <a:xfrm>
            <a:off x="223621" y="811128"/>
            <a:ext cx="8696758" cy="3521243"/>
          </a:xfrm>
          <a:prstGeom prst="rect">
            <a:avLst/>
          </a:prstGeom>
          <a:noFill/>
          <a:ln cap="flat" cmpd="sng" w="12700">
            <a:solidFill>
              <a:schemeClr val="dk1"/>
            </a:solidFill>
            <a:prstDash val="solid"/>
            <a:round/>
            <a:headEnd len="sm" w="sm" type="none"/>
            <a:tailEnd len="sm" w="sm" type="none"/>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pic>
        <p:nvPicPr>
          <p:cNvPr id="234" name="Google Shape;234;p32"/>
          <p:cNvPicPr preferRelativeResize="0"/>
          <p:nvPr/>
        </p:nvPicPr>
        <p:blipFill rotWithShape="1">
          <a:blip r:embed="rId3">
            <a:alphaModFix/>
          </a:blip>
          <a:srcRect b="0" l="20789" r="21666" t="8119"/>
          <a:stretch/>
        </p:blipFill>
        <p:spPr>
          <a:xfrm>
            <a:off x="3096128" y="71163"/>
            <a:ext cx="5827296" cy="5001171"/>
          </a:xfrm>
          <a:prstGeom prst="rect">
            <a:avLst/>
          </a:prstGeom>
          <a:noFill/>
          <a:ln cap="flat" cmpd="sng" w="12700">
            <a:solidFill>
              <a:schemeClr val="dk1"/>
            </a:solidFill>
            <a:prstDash val="solid"/>
            <a:round/>
            <a:headEnd len="sm" w="sm" type="none"/>
            <a:tailEnd len="sm" w="sm" type="none"/>
          </a:ln>
        </p:spPr>
      </p:pic>
      <p:pic>
        <p:nvPicPr>
          <p:cNvPr id="235" name="Google Shape;235;p32"/>
          <p:cNvPicPr preferRelativeResize="0"/>
          <p:nvPr/>
        </p:nvPicPr>
        <p:blipFill rotWithShape="1">
          <a:blip r:embed="rId4">
            <a:alphaModFix/>
          </a:blip>
          <a:srcRect b="11750" l="17018" r="65175" t="19870"/>
          <a:stretch/>
        </p:blipFill>
        <p:spPr>
          <a:xfrm>
            <a:off x="281857" y="205430"/>
            <a:ext cx="2292901" cy="4732639"/>
          </a:xfrm>
          <a:prstGeom prst="rect">
            <a:avLst/>
          </a:prstGeom>
          <a:noFill/>
          <a:ln cap="flat" cmpd="sng" w="12700">
            <a:solidFill>
              <a:schemeClr val="dk1"/>
            </a:solidFill>
            <a:prstDash val="solid"/>
            <a:round/>
            <a:headEnd len="sm" w="sm" type="none"/>
            <a:tailEnd len="sm" w="sm" type="none"/>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Google Shape;240;p33"/>
          <p:cNvSpPr txBox="1"/>
          <p:nvPr>
            <p:ph type="title"/>
          </p:nvPr>
        </p:nvSpPr>
        <p:spPr>
          <a:xfrm>
            <a:off x="311700" y="51996"/>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solidFill>
                  <a:schemeClr val="lt1"/>
                </a:solidFill>
                <a:latin typeface="Verdana"/>
                <a:ea typeface="Verdana"/>
                <a:cs typeface="Verdana"/>
                <a:sym typeface="Verdana"/>
              </a:rPr>
              <a:t>Wrap Up</a:t>
            </a:r>
            <a:endParaRPr/>
          </a:p>
        </p:txBody>
      </p:sp>
      <p:sp>
        <p:nvSpPr>
          <p:cNvPr id="241" name="Google Shape;241;p33"/>
          <p:cNvSpPr txBox="1"/>
          <p:nvPr>
            <p:ph idx="1" type="body"/>
          </p:nvPr>
        </p:nvSpPr>
        <p:spPr>
          <a:xfrm>
            <a:off x="192059" y="1024139"/>
            <a:ext cx="5456711" cy="1547611"/>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US" sz="2000">
                <a:latin typeface="Verdana"/>
                <a:ea typeface="Verdana"/>
                <a:cs typeface="Verdana"/>
                <a:sym typeface="Verdana"/>
              </a:rPr>
              <a:t>Standards for Charity Accountability</a:t>
            </a:r>
            <a:endParaRPr/>
          </a:p>
          <a:p>
            <a:pPr indent="-342900" lvl="0" marL="457200" rtl="0" algn="l">
              <a:lnSpc>
                <a:spcPct val="115000"/>
              </a:lnSpc>
              <a:spcBef>
                <a:spcPts val="0"/>
              </a:spcBef>
              <a:spcAft>
                <a:spcPts val="0"/>
              </a:spcAft>
              <a:buSzPts val="1800"/>
              <a:buChar char="●"/>
            </a:pPr>
            <a:r>
              <a:rPr lang="en-US" sz="2000">
                <a:latin typeface="Verdana"/>
                <a:ea typeface="Verdana"/>
                <a:cs typeface="Verdana"/>
                <a:sym typeface="Verdana"/>
              </a:rPr>
              <a:t>Charity Report information</a:t>
            </a:r>
            <a:endParaRPr/>
          </a:p>
          <a:p>
            <a:pPr indent="-342900" lvl="0" marL="457200" rtl="0" algn="l">
              <a:lnSpc>
                <a:spcPct val="115000"/>
              </a:lnSpc>
              <a:spcBef>
                <a:spcPts val="0"/>
              </a:spcBef>
              <a:spcAft>
                <a:spcPts val="0"/>
              </a:spcAft>
              <a:buSzPts val="1800"/>
              <a:buChar char="●"/>
            </a:pPr>
            <a:r>
              <a:rPr lang="en-US" sz="2000">
                <a:latin typeface="Verdana"/>
                <a:ea typeface="Verdana"/>
                <a:cs typeface="Verdana"/>
                <a:sym typeface="Verdana"/>
              </a:rPr>
              <a:t>Searching for Charity Reports</a:t>
            </a:r>
            <a:endParaRPr/>
          </a:p>
          <a:p>
            <a:pPr indent="0" lvl="0" marL="114300" rtl="0" algn="l">
              <a:lnSpc>
                <a:spcPct val="115000"/>
              </a:lnSpc>
              <a:spcBef>
                <a:spcPts val="0"/>
              </a:spcBef>
              <a:spcAft>
                <a:spcPts val="0"/>
              </a:spcAft>
              <a:buSzPts val="1800"/>
              <a:buNone/>
            </a:pPr>
            <a:r>
              <a:t/>
            </a:r>
            <a:endParaRPr/>
          </a:p>
          <a:p>
            <a:pPr indent="-228600" lvl="0" marL="457200" rtl="0" algn="l">
              <a:lnSpc>
                <a:spcPct val="115000"/>
              </a:lnSpc>
              <a:spcBef>
                <a:spcPts val="0"/>
              </a:spcBef>
              <a:spcAft>
                <a:spcPts val="0"/>
              </a:spcAft>
              <a:buSzPts val="1800"/>
              <a:buNone/>
            </a:pPr>
            <a:r>
              <a:t/>
            </a:r>
            <a:endParaRPr/>
          </a:p>
          <a:p>
            <a:pPr indent="-228600" lvl="0" marL="457200" rtl="0" algn="l">
              <a:lnSpc>
                <a:spcPct val="115000"/>
              </a:lnSpc>
              <a:spcBef>
                <a:spcPts val="0"/>
              </a:spcBef>
              <a:spcAft>
                <a:spcPts val="0"/>
              </a:spcAft>
              <a:buSzPts val="1800"/>
              <a:buNone/>
            </a:pPr>
            <a:r>
              <a:t/>
            </a:r>
            <a:endParaRPr/>
          </a:p>
          <a:p>
            <a:pPr indent="0" lvl="0" marL="114300" rtl="0" algn="l">
              <a:lnSpc>
                <a:spcPct val="115000"/>
              </a:lnSpc>
              <a:spcBef>
                <a:spcPts val="0"/>
              </a:spcBef>
              <a:spcAft>
                <a:spcPts val="0"/>
              </a:spcAft>
              <a:buSzPts val="1800"/>
              <a:buNone/>
            </a:pPr>
            <a:r>
              <a:t/>
            </a:r>
            <a:endParaRPr/>
          </a:p>
        </p:txBody>
      </p:sp>
      <p:pic>
        <p:nvPicPr>
          <p:cNvPr id="242" name="Google Shape;242;p33"/>
          <p:cNvPicPr preferRelativeResize="0"/>
          <p:nvPr/>
        </p:nvPicPr>
        <p:blipFill rotWithShape="1">
          <a:blip r:embed="rId3">
            <a:alphaModFix/>
          </a:blip>
          <a:srcRect b="0" l="0" r="0" t="0"/>
          <a:stretch/>
        </p:blipFill>
        <p:spPr>
          <a:xfrm>
            <a:off x="5090454" y="2127902"/>
            <a:ext cx="3293099" cy="264919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Google Shape;64;p14"/>
          <p:cNvSpPr txBox="1"/>
          <p:nvPr>
            <p:ph type="title"/>
          </p:nvPr>
        </p:nvSpPr>
        <p:spPr>
          <a:xfrm>
            <a:off x="311700" y="68038"/>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sz="3200">
                <a:solidFill>
                  <a:schemeClr val="lt1"/>
                </a:solidFill>
                <a:latin typeface="Verdana"/>
                <a:ea typeface="Verdana"/>
                <a:cs typeface="Verdana"/>
                <a:sym typeface="Verdana"/>
              </a:rPr>
              <a:t>Charity Accreditation</a:t>
            </a:r>
            <a:endParaRPr sz="3200">
              <a:solidFill>
                <a:schemeClr val="lt1"/>
              </a:solidFill>
              <a:latin typeface="Verdana"/>
              <a:ea typeface="Verdana"/>
              <a:cs typeface="Verdana"/>
              <a:sym typeface="Verdana"/>
            </a:endParaRPr>
          </a:p>
        </p:txBody>
      </p:sp>
      <p:sp>
        <p:nvSpPr>
          <p:cNvPr id="65" name="Google Shape;65;p14"/>
          <p:cNvSpPr txBox="1"/>
          <p:nvPr>
            <p:ph idx="1" type="body"/>
          </p:nvPr>
        </p:nvSpPr>
        <p:spPr>
          <a:xfrm>
            <a:off x="311700" y="944501"/>
            <a:ext cx="7380489" cy="2460715"/>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US" sz="2000">
                <a:latin typeface="Verdana"/>
                <a:ea typeface="Verdana"/>
                <a:cs typeface="Verdana"/>
                <a:sym typeface="Verdana"/>
              </a:rPr>
              <a:t>Wise Giving Alliance - since 1920</a:t>
            </a:r>
            <a:endParaRPr/>
          </a:p>
          <a:p>
            <a:pPr indent="0" lvl="0" marL="114300" rtl="0" algn="l">
              <a:lnSpc>
                <a:spcPct val="115000"/>
              </a:lnSpc>
              <a:spcBef>
                <a:spcPts val="0"/>
              </a:spcBef>
              <a:spcAft>
                <a:spcPts val="0"/>
              </a:spcAft>
              <a:buSzPts val="1800"/>
              <a:buNone/>
            </a:pPr>
            <a:r>
              <a:t/>
            </a:r>
            <a:endParaRPr sz="2000">
              <a:latin typeface="Verdana"/>
              <a:ea typeface="Verdana"/>
              <a:cs typeface="Verdana"/>
              <a:sym typeface="Verdana"/>
            </a:endParaRPr>
          </a:p>
          <a:p>
            <a:pPr indent="0" lvl="0" marL="114300" rtl="0" algn="l">
              <a:lnSpc>
                <a:spcPct val="115000"/>
              </a:lnSpc>
              <a:spcBef>
                <a:spcPts val="0"/>
              </a:spcBef>
              <a:spcAft>
                <a:spcPts val="0"/>
              </a:spcAft>
              <a:buSzPts val="1800"/>
              <a:buNone/>
            </a:pPr>
            <a:r>
              <a:rPr lang="en-US" sz="2000">
                <a:latin typeface="Verdana"/>
                <a:ea typeface="Verdana"/>
                <a:cs typeface="Verdana"/>
                <a:sym typeface="Verdana"/>
              </a:rPr>
              <a:t>Why do we do it? </a:t>
            </a:r>
            <a:endParaRPr/>
          </a:p>
          <a:p>
            <a:pPr indent="-342900" lvl="0" marL="457200" rtl="0" algn="l">
              <a:lnSpc>
                <a:spcPct val="115000"/>
              </a:lnSpc>
              <a:spcBef>
                <a:spcPts val="0"/>
              </a:spcBef>
              <a:spcAft>
                <a:spcPts val="0"/>
              </a:spcAft>
              <a:buSzPts val="1800"/>
              <a:buChar char="●"/>
            </a:pPr>
            <a:r>
              <a:rPr lang="en-US" sz="2000">
                <a:latin typeface="Verdana"/>
                <a:ea typeface="Verdana"/>
                <a:cs typeface="Verdana"/>
                <a:sym typeface="Verdana"/>
              </a:rPr>
              <a:t>Encourage fair and honest donation practices</a:t>
            </a:r>
            <a:endParaRPr/>
          </a:p>
          <a:p>
            <a:pPr indent="-342900" lvl="0" marL="457200" rtl="0" algn="l">
              <a:lnSpc>
                <a:spcPct val="115000"/>
              </a:lnSpc>
              <a:spcBef>
                <a:spcPts val="0"/>
              </a:spcBef>
              <a:spcAft>
                <a:spcPts val="0"/>
              </a:spcAft>
              <a:buSzPts val="1800"/>
              <a:buChar char="●"/>
            </a:pPr>
            <a:r>
              <a:rPr lang="en-US" sz="2000">
                <a:latin typeface="Verdana"/>
                <a:ea typeface="Verdana"/>
                <a:cs typeface="Verdana"/>
                <a:sym typeface="Verdana"/>
              </a:rPr>
              <a:t>Promote ethical conduct</a:t>
            </a:r>
            <a:endParaRPr/>
          </a:p>
          <a:p>
            <a:pPr indent="-342900" lvl="0" marL="457200" rtl="0" algn="l">
              <a:lnSpc>
                <a:spcPct val="115000"/>
              </a:lnSpc>
              <a:spcBef>
                <a:spcPts val="0"/>
              </a:spcBef>
              <a:spcAft>
                <a:spcPts val="0"/>
              </a:spcAft>
              <a:buSzPts val="1800"/>
              <a:buChar char="●"/>
            </a:pPr>
            <a:r>
              <a:rPr lang="en-US" sz="2000">
                <a:latin typeface="Verdana"/>
                <a:ea typeface="Verdana"/>
                <a:cs typeface="Verdana"/>
                <a:sym typeface="Verdana"/>
              </a:rPr>
              <a:t>Advance support for philanthropy</a:t>
            </a:r>
            <a:endParaRPr/>
          </a:p>
          <a:p>
            <a:pPr indent="-228600" lvl="0" marL="457200" rtl="0" algn="l">
              <a:lnSpc>
                <a:spcPct val="115000"/>
              </a:lnSpc>
              <a:spcBef>
                <a:spcPts val="0"/>
              </a:spcBef>
              <a:spcAft>
                <a:spcPts val="0"/>
              </a:spcAft>
              <a:buSzPts val="1800"/>
              <a:buNone/>
            </a:pPr>
            <a:r>
              <a:t/>
            </a:r>
            <a:endParaRPr/>
          </a:p>
        </p:txBody>
      </p:sp>
      <p:pic>
        <p:nvPicPr>
          <p:cNvPr descr="logo_give" id="66" name="Google Shape;66;p14"/>
          <p:cNvPicPr preferRelativeResize="0"/>
          <p:nvPr/>
        </p:nvPicPr>
        <p:blipFill rotWithShape="1">
          <a:blip r:embed="rId3">
            <a:alphaModFix/>
          </a:blip>
          <a:srcRect b="0" l="0" r="0" t="0"/>
          <a:stretch/>
        </p:blipFill>
        <p:spPr>
          <a:xfrm>
            <a:off x="1355056" y="3405216"/>
            <a:ext cx="2343150" cy="990600"/>
          </a:xfrm>
          <a:prstGeom prst="rect">
            <a:avLst/>
          </a:prstGeom>
          <a:noFill/>
          <a:ln>
            <a:noFill/>
          </a:ln>
        </p:spPr>
      </p:pic>
      <p:pic>
        <p:nvPicPr>
          <p:cNvPr descr="A close up of a sign&#10;&#10;Description automatically generated" id="67" name="Google Shape;67;p14"/>
          <p:cNvPicPr preferRelativeResize="0"/>
          <p:nvPr/>
        </p:nvPicPr>
        <p:blipFill rotWithShape="1">
          <a:blip r:embed="rId4">
            <a:alphaModFix/>
          </a:blip>
          <a:srcRect b="0" l="0" r="0" t="0"/>
          <a:stretch/>
        </p:blipFill>
        <p:spPr>
          <a:xfrm>
            <a:off x="5113877" y="3476929"/>
            <a:ext cx="2220623" cy="8471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68038"/>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sz="3200">
                <a:solidFill>
                  <a:schemeClr val="lt1"/>
                </a:solidFill>
                <a:latin typeface="Verdana"/>
                <a:ea typeface="Verdana"/>
                <a:cs typeface="Verdana"/>
                <a:sym typeface="Verdana"/>
              </a:rPr>
              <a:t>Charity Standards</a:t>
            </a:r>
            <a:endParaRPr sz="3200">
              <a:solidFill>
                <a:schemeClr val="lt1"/>
              </a:solidFill>
              <a:latin typeface="Verdana"/>
              <a:ea typeface="Verdana"/>
              <a:cs typeface="Verdana"/>
              <a:sym typeface="Verdana"/>
            </a:endParaRPr>
          </a:p>
        </p:txBody>
      </p:sp>
      <p:sp>
        <p:nvSpPr>
          <p:cNvPr id="73" name="Google Shape;73;p1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US" sz="2000">
                <a:latin typeface="Verdana"/>
                <a:ea typeface="Verdana"/>
                <a:cs typeface="Verdana"/>
                <a:sym typeface="Verdana"/>
              </a:rPr>
              <a:t>Governance &amp; Oversight</a:t>
            </a:r>
            <a:endParaRPr sz="2000">
              <a:latin typeface="Verdana"/>
              <a:ea typeface="Verdana"/>
              <a:cs typeface="Verdana"/>
              <a:sym typeface="Verdana"/>
            </a:endParaRPr>
          </a:p>
          <a:p>
            <a:pPr indent="-342900" lvl="0" marL="457200" rtl="0" algn="l">
              <a:lnSpc>
                <a:spcPct val="115000"/>
              </a:lnSpc>
              <a:spcBef>
                <a:spcPts val="1600"/>
              </a:spcBef>
              <a:spcAft>
                <a:spcPts val="0"/>
              </a:spcAft>
              <a:buSzPts val="1800"/>
              <a:buAutoNum type="arabicPeriod"/>
            </a:pPr>
            <a:r>
              <a:rPr lang="en-US" sz="1800">
                <a:latin typeface="Verdana"/>
                <a:ea typeface="Verdana"/>
                <a:cs typeface="Verdana"/>
                <a:sym typeface="Verdana"/>
              </a:rPr>
              <a:t>Board Oversight</a:t>
            </a:r>
            <a:endParaRPr sz="1800">
              <a:latin typeface="Verdana"/>
              <a:ea typeface="Verdana"/>
              <a:cs typeface="Verdana"/>
              <a:sym typeface="Verdana"/>
            </a:endParaRPr>
          </a:p>
          <a:p>
            <a:pPr indent="-342900" lvl="0" marL="457200" rtl="0" algn="l">
              <a:lnSpc>
                <a:spcPct val="115000"/>
              </a:lnSpc>
              <a:spcBef>
                <a:spcPts val="0"/>
              </a:spcBef>
              <a:spcAft>
                <a:spcPts val="0"/>
              </a:spcAft>
              <a:buSzPts val="1800"/>
              <a:buAutoNum type="arabicPeriod"/>
            </a:pPr>
            <a:r>
              <a:rPr lang="en-US" sz="1800">
                <a:latin typeface="Verdana"/>
                <a:ea typeface="Verdana"/>
                <a:cs typeface="Verdana"/>
                <a:sym typeface="Verdana"/>
              </a:rPr>
              <a:t>Board Size</a:t>
            </a:r>
            <a:endParaRPr sz="1800">
              <a:latin typeface="Verdana"/>
              <a:ea typeface="Verdana"/>
              <a:cs typeface="Verdana"/>
              <a:sym typeface="Verdana"/>
            </a:endParaRPr>
          </a:p>
          <a:p>
            <a:pPr indent="-342900" lvl="0" marL="457200" rtl="0" algn="l">
              <a:lnSpc>
                <a:spcPct val="115000"/>
              </a:lnSpc>
              <a:spcBef>
                <a:spcPts val="0"/>
              </a:spcBef>
              <a:spcAft>
                <a:spcPts val="0"/>
              </a:spcAft>
              <a:buSzPts val="1800"/>
              <a:buAutoNum type="arabicPeriod"/>
            </a:pPr>
            <a:r>
              <a:rPr lang="en-US" sz="1800">
                <a:latin typeface="Verdana"/>
                <a:ea typeface="Verdana"/>
                <a:cs typeface="Verdana"/>
                <a:sym typeface="Verdana"/>
              </a:rPr>
              <a:t>Board Meetings</a:t>
            </a:r>
            <a:endParaRPr sz="1800">
              <a:latin typeface="Verdana"/>
              <a:ea typeface="Verdana"/>
              <a:cs typeface="Verdana"/>
              <a:sym typeface="Verdana"/>
            </a:endParaRPr>
          </a:p>
          <a:p>
            <a:pPr indent="-342900" lvl="0" marL="457200" rtl="0" algn="l">
              <a:lnSpc>
                <a:spcPct val="115000"/>
              </a:lnSpc>
              <a:spcBef>
                <a:spcPts val="0"/>
              </a:spcBef>
              <a:spcAft>
                <a:spcPts val="0"/>
              </a:spcAft>
              <a:buSzPts val="1800"/>
              <a:buAutoNum type="arabicPeriod"/>
            </a:pPr>
            <a:r>
              <a:rPr lang="en-US" sz="1800">
                <a:latin typeface="Verdana"/>
                <a:ea typeface="Verdana"/>
                <a:cs typeface="Verdana"/>
                <a:sym typeface="Verdana"/>
              </a:rPr>
              <a:t>Board Compensation</a:t>
            </a:r>
            <a:endParaRPr sz="1800">
              <a:latin typeface="Verdana"/>
              <a:ea typeface="Verdana"/>
              <a:cs typeface="Verdana"/>
              <a:sym typeface="Verdana"/>
            </a:endParaRPr>
          </a:p>
          <a:p>
            <a:pPr indent="-342900" lvl="0" marL="457200" rtl="0" algn="l">
              <a:lnSpc>
                <a:spcPct val="115000"/>
              </a:lnSpc>
              <a:spcBef>
                <a:spcPts val="0"/>
              </a:spcBef>
              <a:spcAft>
                <a:spcPts val="0"/>
              </a:spcAft>
              <a:buSzPts val="1800"/>
              <a:buAutoNum type="arabicPeriod"/>
            </a:pPr>
            <a:r>
              <a:rPr lang="en-US" sz="1800">
                <a:latin typeface="Verdana"/>
                <a:ea typeface="Verdana"/>
                <a:cs typeface="Verdana"/>
                <a:sym typeface="Verdana"/>
              </a:rPr>
              <a:t>Conflict of Interest</a:t>
            </a:r>
            <a:endParaRPr sz="1800">
              <a:latin typeface="Verdana"/>
              <a:ea typeface="Verdana"/>
              <a:cs typeface="Verdana"/>
              <a:sym typeface="Verdana"/>
            </a:endParaRPr>
          </a:p>
        </p:txBody>
      </p:sp>
      <p:sp>
        <p:nvSpPr>
          <p:cNvPr id="74" name="Google Shape;74;p1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US" sz="2000">
                <a:latin typeface="Verdana"/>
                <a:ea typeface="Verdana"/>
                <a:cs typeface="Verdana"/>
                <a:sym typeface="Verdana"/>
              </a:rPr>
              <a:t>Measuring Effectiveness</a:t>
            </a:r>
            <a:endParaRPr/>
          </a:p>
          <a:p>
            <a:pPr indent="0" lvl="0" marL="0" rtl="0" algn="l">
              <a:lnSpc>
                <a:spcPct val="115000"/>
              </a:lnSpc>
              <a:spcBef>
                <a:spcPts val="1600"/>
              </a:spcBef>
              <a:spcAft>
                <a:spcPts val="0"/>
              </a:spcAft>
              <a:buSzPts val="1400"/>
              <a:buNone/>
            </a:pPr>
            <a:r>
              <a:rPr lang="en-US" sz="1800">
                <a:latin typeface="Verdana"/>
                <a:ea typeface="Verdana"/>
                <a:cs typeface="Verdana"/>
                <a:sym typeface="Verdana"/>
              </a:rPr>
              <a:t>6. Effectiveness Policy</a:t>
            </a:r>
            <a:br>
              <a:rPr lang="en-US" sz="1800">
                <a:latin typeface="Verdana"/>
                <a:ea typeface="Verdana"/>
                <a:cs typeface="Verdana"/>
                <a:sym typeface="Verdana"/>
              </a:rPr>
            </a:br>
            <a:r>
              <a:rPr lang="en-US" sz="1800">
                <a:latin typeface="Verdana"/>
                <a:ea typeface="Verdana"/>
                <a:cs typeface="Verdana"/>
                <a:sym typeface="Verdana"/>
              </a:rPr>
              <a:t>7. Effectiveness Report</a:t>
            </a:r>
            <a:endParaRPr/>
          </a:p>
          <a:p>
            <a:pPr indent="-228600" lvl="0" marL="457200" rtl="0" algn="l">
              <a:lnSpc>
                <a:spcPct val="115000"/>
              </a:lnSpc>
              <a:spcBef>
                <a:spcPts val="1600"/>
              </a:spcBef>
              <a:spcAft>
                <a:spcPts val="0"/>
              </a:spcAft>
              <a:buSzPts val="1400"/>
              <a:buNone/>
            </a:pPr>
            <a:r>
              <a:t/>
            </a:r>
            <a:endParaRPr/>
          </a:p>
        </p:txBody>
      </p:sp>
      <p:pic>
        <p:nvPicPr>
          <p:cNvPr descr="A picture containing object&#10;&#10;Description automatically generated" id="75" name="Google Shape;75;p15"/>
          <p:cNvPicPr preferRelativeResize="0"/>
          <p:nvPr/>
        </p:nvPicPr>
        <p:blipFill rotWithShape="1">
          <a:blip r:embed="rId3">
            <a:alphaModFix/>
          </a:blip>
          <a:srcRect b="0" l="0" r="0" t="0"/>
          <a:stretch/>
        </p:blipFill>
        <p:spPr>
          <a:xfrm>
            <a:off x="1066298" y="3514775"/>
            <a:ext cx="2006267" cy="1337511"/>
          </a:xfrm>
          <a:prstGeom prst="rect">
            <a:avLst/>
          </a:prstGeom>
          <a:noFill/>
          <a:ln>
            <a:noFill/>
          </a:ln>
        </p:spPr>
      </p:pic>
      <p:pic>
        <p:nvPicPr>
          <p:cNvPr id="76" name="Google Shape;76;p15"/>
          <p:cNvPicPr preferRelativeResize="0"/>
          <p:nvPr/>
        </p:nvPicPr>
        <p:blipFill rotWithShape="1">
          <a:blip r:embed="rId4">
            <a:alphaModFix/>
          </a:blip>
          <a:srcRect b="0" l="0" r="0" t="0"/>
          <a:stretch/>
        </p:blipFill>
        <p:spPr>
          <a:xfrm>
            <a:off x="5943099" y="3567463"/>
            <a:ext cx="1428750" cy="952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6"/>
          <p:cNvSpPr txBox="1"/>
          <p:nvPr>
            <p:ph type="title"/>
          </p:nvPr>
        </p:nvSpPr>
        <p:spPr>
          <a:xfrm>
            <a:off x="311700" y="60017"/>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sz="3200">
                <a:solidFill>
                  <a:schemeClr val="lt1"/>
                </a:solidFill>
                <a:latin typeface="Verdana"/>
                <a:ea typeface="Verdana"/>
                <a:cs typeface="Verdana"/>
                <a:sym typeface="Verdana"/>
              </a:rPr>
              <a:t>Charity Standards</a:t>
            </a:r>
            <a:endParaRPr sz="3200">
              <a:solidFill>
                <a:schemeClr val="lt1"/>
              </a:solidFill>
              <a:latin typeface="Verdana"/>
              <a:ea typeface="Verdana"/>
              <a:cs typeface="Verdana"/>
              <a:sym typeface="Verdana"/>
            </a:endParaRPr>
          </a:p>
        </p:txBody>
      </p:sp>
      <p:sp>
        <p:nvSpPr>
          <p:cNvPr id="82" name="Google Shape;82;p16"/>
          <p:cNvSpPr txBox="1"/>
          <p:nvPr>
            <p:ph idx="1" type="body"/>
          </p:nvPr>
        </p:nvSpPr>
        <p:spPr>
          <a:xfrm>
            <a:off x="311700" y="984032"/>
            <a:ext cx="39999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US" sz="2000">
                <a:latin typeface="Verdana"/>
                <a:ea typeface="Verdana"/>
                <a:cs typeface="Verdana"/>
                <a:sym typeface="Verdana"/>
              </a:rPr>
              <a:t>Finances</a:t>
            </a:r>
            <a:endParaRPr sz="2000">
              <a:latin typeface="Verdana"/>
              <a:ea typeface="Verdana"/>
              <a:cs typeface="Verdana"/>
              <a:sym typeface="Verdana"/>
            </a:endParaRPr>
          </a:p>
          <a:p>
            <a:pPr indent="0" lvl="0" marL="0" rtl="0" algn="l">
              <a:lnSpc>
                <a:spcPct val="115000"/>
              </a:lnSpc>
              <a:spcBef>
                <a:spcPts val="1600"/>
              </a:spcBef>
              <a:spcAft>
                <a:spcPts val="1600"/>
              </a:spcAft>
              <a:buSzPts val="1400"/>
              <a:buNone/>
            </a:pPr>
            <a:r>
              <a:rPr lang="en-US" sz="1800">
                <a:latin typeface="Verdana"/>
                <a:ea typeface="Verdana"/>
                <a:cs typeface="Verdana"/>
                <a:sym typeface="Verdana"/>
              </a:rPr>
              <a:t>8. Program Expenses</a:t>
            </a:r>
            <a:br>
              <a:rPr lang="en-US" sz="1800">
                <a:latin typeface="Verdana"/>
                <a:ea typeface="Verdana"/>
                <a:cs typeface="Verdana"/>
                <a:sym typeface="Verdana"/>
              </a:rPr>
            </a:br>
            <a:r>
              <a:rPr lang="en-US" sz="1800">
                <a:latin typeface="Verdana"/>
                <a:ea typeface="Verdana"/>
                <a:cs typeface="Verdana"/>
                <a:sym typeface="Verdana"/>
              </a:rPr>
              <a:t>9. Fundraising Expenses</a:t>
            </a:r>
            <a:br>
              <a:rPr lang="en-US" sz="1800">
                <a:latin typeface="Verdana"/>
                <a:ea typeface="Verdana"/>
                <a:cs typeface="Verdana"/>
                <a:sym typeface="Verdana"/>
              </a:rPr>
            </a:br>
            <a:r>
              <a:rPr lang="en-US" sz="1800">
                <a:latin typeface="Verdana"/>
                <a:ea typeface="Verdana"/>
                <a:cs typeface="Verdana"/>
                <a:sym typeface="Verdana"/>
              </a:rPr>
              <a:t>10. Accumulating Funds</a:t>
            </a:r>
            <a:br>
              <a:rPr lang="en-US" sz="1800">
                <a:latin typeface="Verdana"/>
                <a:ea typeface="Verdana"/>
                <a:cs typeface="Verdana"/>
                <a:sym typeface="Verdana"/>
              </a:rPr>
            </a:br>
            <a:r>
              <a:rPr lang="en-US" sz="1800">
                <a:latin typeface="Verdana"/>
                <a:ea typeface="Verdana"/>
                <a:cs typeface="Verdana"/>
                <a:sym typeface="Verdana"/>
              </a:rPr>
              <a:t>11. Audit Report</a:t>
            </a:r>
            <a:br>
              <a:rPr lang="en-US" sz="1800">
                <a:latin typeface="Verdana"/>
                <a:ea typeface="Verdana"/>
                <a:cs typeface="Verdana"/>
                <a:sym typeface="Verdana"/>
              </a:rPr>
            </a:br>
            <a:r>
              <a:rPr lang="en-US" sz="1800">
                <a:latin typeface="Verdana"/>
                <a:ea typeface="Verdana"/>
                <a:cs typeface="Verdana"/>
                <a:sym typeface="Verdana"/>
              </a:rPr>
              <a:t>12. Detailed Expense Breakdown</a:t>
            </a:r>
            <a:br>
              <a:rPr lang="en-US" sz="1800">
                <a:latin typeface="Verdana"/>
                <a:ea typeface="Verdana"/>
                <a:cs typeface="Verdana"/>
                <a:sym typeface="Verdana"/>
              </a:rPr>
            </a:br>
            <a:r>
              <a:rPr lang="en-US" sz="1800">
                <a:latin typeface="Verdana"/>
                <a:ea typeface="Verdana"/>
                <a:cs typeface="Verdana"/>
                <a:sym typeface="Verdana"/>
              </a:rPr>
              <a:t>13. Accurate Expense Reporting</a:t>
            </a:r>
            <a:br>
              <a:rPr lang="en-US" sz="1800">
                <a:latin typeface="Verdana"/>
                <a:ea typeface="Verdana"/>
                <a:cs typeface="Verdana"/>
                <a:sym typeface="Verdana"/>
              </a:rPr>
            </a:br>
            <a:r>
              <a:rPr lang="en-US" sz="1800">
                <a:latin typeface="Verdana"/>
                <a:ea typeface="Verdana"/>
                <a:cs typeface="Verdana"/>
                <a:sym typeface="Verdana"/>
              </a:rPr>
              <a:t>14. Budget Plan</a:t>
            </a:r>
            <a:endParaRPr sz="1800">
              <a:latin typeface="Verdana"/>
              <a:ea typeface="Verdana"/>
              <a:cs typeface="Verdana"/>
              <a:sym typeface="Verdana"/>
            </a:endParaRPr>
          </a:p>
        </p:txBody>
      </p:sp>
      <p:sp>
        <p:nvSpPr>
          <p:cNvPr id="83" name="Google Shape;83;p16"/>
          <p:cNvSpPr txBox="1"/>
          <p:nvPr>
            <p:ph idx="2" type="body"/>
          </p:nvPr>
        </p:nvSpPr>
        <p:spPr>
          <a:xfrm>
            <a:off x="4832400" y="984032"/>
            <a:ext cx="39999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US" sz="2000">
                <a:latin typeface="Verdana"/>
                <a:ea typeface="Verdana"/>
                <a:cs typeface="Verdana"/>
                <a:sym typeface="Verdana"/>
              </a:rPr>
              <a:t>Fundraising &amp; Informational Materials</a:t>
            </a:r>
            <a:endParaRPr/>
          </a:p>
          <a:p>
            <a:pPr indent="0" lvl="0" marL="0" rtl="0" algn="l">
              <a:lnSpc>
                <a:spcPct val="115000"/>
              </a:lnSpc>
              <a:spcBef>
                <a:spcPts val="1600"/>
              </a:spcBef>
              <a:spcAft>
                <a:spcPts val="0"/>
              </a:spcAft>
              <a:buSzPts val="1400"/>
              <a:buNone/>
            </a:pPr>
            <a:r>
              <a:rPr lang="en-US" sz="1800">
                <a:latin typeface="Verdana"/>
                <a:ea typeface="Verdana"/>
                <a:cs typeface="Verdana"/>
                <a:sym typeface="Verdana"/>
              </a:rPr>
              <a:t>15. Accurate Materials</a:t>
            </a:r>
            <a:br>
              <a:rPr lang="en-US" sz="1800">
                <a:latin typeface="Verdana"/>
                <a:ea typeface="Verdana"/>
                <a:cs typeface="Verdana"/>
                <a:sym typeface="Verdana"/>
              </a:rPr>
            </a:br>
            <a:r>
              <a:rPr lang="en-US" sz="1800">
                <a:latin typeface="Verdana"/>
                <a:ea typeface="Verdana"/>
                <a:cs typeface="Verdana"/>
                <a:sym typeface="Verdana"/>
              </a:rPr>
              <a:t>16. Annual Report</a:t>
            </a:r>
            <a:br>
              <a:rPr lang="en-US" sz="1800">
                <a:latin typeface="Verdana"/>
                <a:ea typeface="Verdana"/>
                <a:cs typeface="Verdana"/>
                <a:sym typeface="Verdana"/>
              </a:rPr>
            </a:br>
            <a:r>
              <a:rPr lang="en-US" sz="1800">
                <a:latin typeface="Verdana"/>
                <a:ea typeface="Verdana"/>
                <a:cs typeface="Verdana"/>
                <a:sym typeface="Verdana"/>
              </a:rPr>
              <a:t>17. Website Disclosures</a:t>
            </a:r>
            <a:br>
              <a:rPr lang="en-US" sz="1800">
                <a:latin typeface="Verdana"/>
                <a:ea typeface="Verdana"/>
                <a:cs typeface="Verdana"/>
                <a:sym typeface="Verdana"/>
              </a:rPr>
            </a:br>
            <a:r>
              <a:rPr lang="en-US" sz="1800">
                <a:latin typeface="Verdana"/>
                <a:ea typeface="Verdana"/>
                <a:cs typeface="Verdana"/>
                <a:sym typeface="Verdana"/>
              </a:rPr>
              <a:t>18. Donor Privacy</a:t>
            </a:r>
            <a:br>
              <a:rPr lang="en-US" sz="1800">
                <a:latin typeface="Verdana"/>
                <a:ea typeface="Verdana"/>
                <a:cs typeface="Verdana"/>
                <a:sym typeface="Verdana"/>
              </a:rPr>
            </a:br>
            <a:r>
              <a:rPr lang="en-US" sz="1800">
                <a:latin typeface="Verdana"/>
                <a:ea typeface="Verdana"/>
                <a:cs typeface="Verdana"/>
                <a:sym typeface="Verdana"/>
              </a:rPr>
              <a:t>19. Cause Marketing Disclosures</a:t>
            </a:r>
            <a:br>
              <a:rPr lang="en-US" sz="1800">
                <a:latin typeface="Verdana"/>
                <a:ea typeface="Verdana"/>
                <a:cs typeface="Verdana"/>
                <a:sym typeface="Verdana"/>
              </a:rPr>
            </a:br>
            <a:r>
              <a:rPr lang="en-US" sz="1800">
                <a:latin typeface="Verdana"/>
                <a:ea typeface="Verdana"/>
                <a:cs typeface="Verdana"/>
                <a:sym typeface="Verdana"/>
              </a:rPr>
              <a:t>20. Complaints</a:t>
            </a:r>
            <a:r>
              <a:rPr lang="en-US" sz="2000">
                <a:latin typeface="Verdana"/>
                <a:ea typeface="Verdana"/>
                <a:cs typeface="Verdana"/>
                <a:sym typeface="Verdana"/>
              </a:rPr>
              <a:t> </a:t>
            </a:r>
            <a:endParaRPr/>
          </a:p>
          <a:p>
            <a:pPr indent="-228600" lvl="0" marL="457200" rtl="0" algn="l">
              <a:lnSpc>
                <a:spcPct val="115000"/>
              </a:lnSpc>
              <a:spcBef>
                <a:spcPts val="1600"/>
              </a:spcBef>
              <a:spcAft>
                <a:spcPts val="0"/>
              </a:spcAft>
              <a:buSzPts val="1400"/>
              <a:buNone/>
            </a:pPr>
            <a:r>
              <a:t/>
            </a:r>
            <a:endParaRPr/>
          </a:p>
        </p:txBody>
      </p:sp>
      <p:pic>
        <p:nvPicPr>
          <p:cNvPr id="84" name="Google Shape;84;p16"/>
          <p:cNvPicPr preferRelativeResize="0"/>
          <p:nvPr/>
        </p:nvPicPr>
        <p:blipFill rotWithShape="1">
          <a:blip r:embed="rId3">
            <a:alphaModFix/>
          </a:blip>
          <a:srcRect b="0" l="0" r="0" t="0"/>
          <a:stretch/>
        </p:blipFill>
        <p:spPr>
          <a:xfrm>
            <a:off x="1202657" y="3865028"/>
            <a:ext cx="1428750" cy="952500"/>
          </a:xfrm>
          <a:prstGeom prst="rect">
            <a:avLst/>
          </a:prstGeom>
          <a:noFill/>
          <a:ln>
            <a:noFill/>
          </a:ln>
        </p:spPr>
      </p:pic>
      <p:pic>
        <p:nvPicPr>
          <p:cNvPr id="85" name="Google Shape;85;p16"/>
          <p:cNvPicPr preferRelativeResize="0"/>
          <p:nvPr/>
        </p:nvPicPr>
        <p:blipFill rotWithShape="1">
          <a:blip r:embed="rId4">
            <a:alphaModFix/>
          </a:blip>
          <a:srcRect b="0" l="0" r="0" t="0"/>
          <a:stretch/>
        </p:blipFill>
        <p:spPr>
          <a:xfrm>
            <a:off x="5718510" y="3799247"/>
            <a:ext cx="1428750" cy="952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pic>
        <p:nvPicPr>
          <p:cNvPr id="90" name="Google Shape;90;p17"/>
          <p:cNvPicPr preferRelativeResize="0"/>
          <p:nvPr/>
        </p:nvPicPr>
        <p:blipFill rotWithShape="1">
          <a:blip r:embed="rId3">
            <a:alphaModFix/>
          </a:blip>
          <a:srcRect b="13707" l="12105" r="13069" t="34394"/>
          <a:stretch/>
        </p:blipFill>
        <p:spPr>
          <a:xfrm>
            <a:off x="160034" y="1017725"/>
            <a:ext cx="8823932" cy="3289580"/>
          </a:xfrm>
          <a:prstGeom prst="rect">
            <a:avLst/>
          </a:prstGeom>
          <a:noFill/>
          <a:ln cap="flat" cmpd="sng" w="12700">
            <a:solidFill>
              <a:schemeClr val="dk1"/>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228600" lvl="0" marL="457200" rtl="0" algn="l">
              <a:lnSpc>
                <a:spcPct val="115000"/>
              </a:lnSpc>
              <a:spcBef>
                <a:spcPts val="0"/>
              </a:spcBef>
              <a:spcAft>
                <a:spcPts val="0"/>
              </a:spcAft>
              <a:buSzPts val="1800"/>
              <a:buNone/>
            </a:pPr>
            <a:r>
              <a:t/>
            </a:r>
            <a:endParaRPr/>
          </a:p>
        </p:txBody>
      </p:sp>
      <p:pic>
        <p:nvPicPr>
          <p:cNvPr id="96" name="Google Shape;96;p18"/>
          <p:cNvPicPr preferRelativeResize="0"/>
          <p:nvPr/>
        </p:nvPicPr>
        <p:blipFill rotWithShape="1">
          <a:blip r:embed="rId3">
            <a:alphaModFix/>
          </a:blip>
          <a:srcRect b="12892" l="18772" r="19911" t="9366"/>
          <a:stretch/>
        </p:blipFill>
        <p:spPr>
          <a:xfrm>
            <a:off x="39724" y="42040"/>
            <a:ext cx="7235753" cy="4931083"/>
          </a:xfrm>
          <a:prstGeom prst="rect">
            <a:avLst/>
          </a:prstGeom>
          <a:noFill/>
          <a:ln cap="flat" cmpd="sng" w="12700">
            <a:solidFill>
              <a:schemeClr val="dk1"/>
            </a:solidFill>
            <a:prstDash val="solid"/>
            <a:round/>
            <a:headEnd len="sm" w="sm" type="none"/>
            <a:tailEnd len="sm" w="sm" type="none"/>
          </a:ln>
        </p:spPr>
      </p:pic>
      <p:pic>
        <p:nvPicPr>
          <p:cNvPr id="97" name="Google Shape;97;p18"/>
          <p:cNvPicPr preferRelativeResize="0"/>
          <p:nvPr/>
        </p:nvPicPr>
        <p:blipFill rotWithShape="1">
          <a:blip r:embed="rId4">
            <a:alphaModFix/>
          </a:blip>
          <a:srcRect b="21122" l="18596" r="33422" t="64096"/>
          <a:stretch/>
        </p:blipFill>
        <p:spPr>
          <a:xfrm>
            <a:off x="3803365" y="4227095"/>
            <a:ext cx="5292509" cy="876300"/>
          </a:xfrm>
          <a:prstGeom prst="rect">
            <a:avLst/>
          </a:prstGeom>
          <a:noFill/>
          <a:ln cap="flat" cmpd="sng" w="12700">
            <a:solidFill>
              <a:schemeClr val="dk1"/>
            </a:solidFill>
            <a:prstDash val="solid"/>
            <a:round/>
            <a:headEnd len="sm" w="sm" type="none"/>
            <a:tailEnd len="sm" w="sm" type="none"/>
          </a:ln>
        </p:spPr>
      </p:pic>
      <p:sp>
        <p:nvSpPr>
          <p:cNvPr id="98" name="Google Shape;98;p18"/>
          <p:cNvSpPr/>
          <p:nvPr/>
        </p:nvSpPr>
        <p:spPr>
          <a:xfrm>
            <a:off x="153824" y="581114"/>
            <a:ext cx="982767" cy="230736"/>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9" name="Google Shape;99;p18"/>
          <p:cNvSpPr/>
          <p:nvPr/>
        </p:nvSpPr>
        <p:spPr>
          <a:xfrm>
            <a:off x="153824" y="1598065"/>
            <a:ext cx="888763" cy="410198"/>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0" name="Google Shape;100;p18"/>
          <p:cNvSpPr/>
          <p:nvPr/>
        </p:nvSpPr>
        <p:spPr>
          <a:xfrm>
            <a:off x="3990886" y="4657457"/>
            <a:ext cx="376015" cy="178677"/>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1" name="Google Shape;101;p18"/>
          <p:cNvSpPr/>
          <p:nvPr/>
        </p:nvSpPr>
        <p:spPr>
          <a:xfrm>
            <a:off x="449922" y="125121"/>
            <a:ext cx="1162228" cy="115368"/>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2" name="Google Shape;102;p18"/>
          <p:cNvSpPr txBox="1"/>
          <p:nvPr/>
        </p:nvSpPr>
        <p:spPr>
          <a:xfrm>
            <a:off x="153824" y="581114"/>
            <a:ext cx="2734655" cy="307777"/>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Verdana"/>
                <a:ea typeface="Verdana"/>
                <a:cs typeface="Verdana"/>
                <a:sym typeface="Verdana"/>
              </a:rPr>
              <a:t>CHARITY NAME</a:t>
            </a:r>
            <a:endParaRPr/>
          </a:p>
        </p:txBody>
      </p:sp>
      <p:sp>
        <p:nvSpPr>
          <p:cNvPr id="103" name="Google Shape;103;p18"/>
          <p:cNvSpPr txBox="1"/>
          <p:nvPr/>
        </p:nvSpPr>
        <p:spPr>
          <a:xfrm>
            <a:off x="153824" y="1598065"/>
            <a:ext cx="2127903" cy="553998"/>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000" u="none" cap="none" strike="noStrike">
                <a:solidFill>
                  <a:srgbClr val="000000"/>
                </a:solidFill>
                <a:latin typeface="Verdana"/>
                <a:ea typeface="Verdana"/>
                <a:cs typeface="Verdana"/>
                <a:sym typeface="Verdana"/>
              </a:rPr>
              <a:t>Phone Number</a:t>
            </a:r>
            <a:endParaRPr/>
          </a:p>
          <a:p>
            <a:pPr indent="0" lvl="0" marL="0" marR="0" rtl="0" algn="l">
              <a:lnSpc>
                <a:spcPct val="100000"/>
              </a:lnSpc>
              <a:spcBef>
                <a:spcPts val="0"/>
              </a:spcBef>
              <a:spcAft>
                <a:spcPts val="0"/>
              </a:spcAft>
              <a:buNone/>
            </a:pPr>
            <a:r>
              <a:rPr b="0" i="0" lang="en-US" sz="1000" u="none" cap="none" strike="noStrike">
                <a:solidFill>
                  <a:srgbClr val="000000"/>
                </a:solidFill>
                <a:latin typeface="Verdana"/>
                <a:ea typeface="Verdana"/>
                <a:cs typeface="Verdana"/>
                <a:sym typeface="Verdana"/>
              </a:rPr>
              <a:t>Street Address</a:t>
            </a:r>
            <a:endParaRPr/>
          </a:p>
          <a:p>
            <a:pPr indent="0" lvl="0" marL="0" marR="0" rtl="0" algn="l">
              <a:lnSpc>
                <a:spcPct val="100000"/>
              </a:lnSpc>
              <a:spcBef>
                <a:spcPts val="0"/>
              </a:spcBef>
              <a:spcAft>
                <a:spcPts val="0"/>
              </a:spcAft>
              <a:buNone/>
            </a:pPr>
            <a:r>
              <a:rPr b="0" i="0" lang="en-US" sz="1000" u="none" cap="none" strike="noStrike">
                <a:solidFill>
                  <a:srgbClr val="000000"/>
                </a:solidFill>
                <a:latin typeface="Verdana"/>
                <a:ea typeface="Verdana"/>
                <a:cs typeface="Verdana"/>
                <a:sym typeface="Verdana"/>
              </a:rPr>
              <a:t>Website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pic>
        <p:nvPicPr>
          <p:cNvPr id="108" name="Google Shape;108;p19"/>
          <p:cNvPicPr preferRelativeResize="0"/>
          <p:nvPr/>
        </p:nvPicPr>
        <p:blipFill rotWithShape="1">
          <a:blip r:embed="rId3">
            <a:alphaModFix/>
          </a:blip>
          <a:srcRect b="10771" l="18334" r="19386" t="9366"/>
          <a:stretch/>
        </p:blipFill>
        <p:spPr>
          <a:xfrm>
            <a:off x="941092" y="69182"/>
            <a:ext cx="7261815" cy="5005136"/>
          </a:xfrm>
          <a:prstGeom prst="rect">
            <a:avLst/>
          </a:prstGeom>
          <a:noFill/>
          <a:ln cap="flat" cmpd="sng" w="12700">
            <a:solidFill>
              <a:schemeClr val="dk1"/>
            </a:solidFill>
            <a:prstDash val="solid"/>
            <a:round/>
            <a:headEnd len="sm" w="sm" type="none"/>
            <a:tailEnd len="sm" w="sm" type="none"/>
          </a:ln>
        </p:spPr>
      </p:pic>
      <p:sp>
        <p:nvSpPr>
          <p:cNvPr id="109" name="Google Shape;109;p19"/>
          <p:cNvSpPr/>
          <p:nvPr/>
        </p:nvSpPr>
        <p:spPr>
          <a:xfrm>
            <a:off x="1435692" y="153824"/>
            <a:ext cx="1410057" cy="136733"/>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0" name="Google Shape;110;p19"/>
          <p:cNvSpPr txBox="1"/>
          <p:nvPr/>
        </p:nvSpPr>
        <p:spPr>
          <a:xfrm>
            <a:off x="1076768" y="1709160"/>
            <a:ext cx="2273183" cy="553998"/>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000" u="none" cap="none" strike="noStrike">
                <a:solidFill>
                  <a:srgbClr val="000000"/>
                </a:solidFill>
                <a:latin typeface="Verdana"/>
                <a:ea typeface="Verdana"/>
                <a:cs typeface="Verdana"/>
                <a:sym typeface="Verdana"/>
              </a:rPr>
              <a:t>Phone Number</a:t>
            </a:r>
            <a:endParaRPr/>
          </a:p>
          <a:p>
            <a:pPr indent="0" lvl="0" marL="0" marR="0" rtl="0" algn="l">
              <a:lnSpc>
                <a:spcPct val="100000"/>
              </a:lnSpc>
              <a:spcBef>
                <a:spcPts val="0"/>
              </a:spcBef>
              <a:spcAft>
                <a:spcPts val="0"/>
              </a:spcAft>
              <a:buNone/>
            </a:pPr>
            <a:r>
              <a:rPr b="0" i="0" lang="en-US" sz="1000" u="none" cap="none" strike="noStrike">
                <a:solidFill>
                  <a:srgbClr val="000000"/>
                </a:solidFill>
                <a:latin typeface="Verdana"/>
                <a:ea typeface="Verdana"/>
                <a:cs typeface="Verdana"/>
                <a:sym typeface="Verdana"/>
              </a:rPr>
              <a:t>Street Address</a:t>
            </a:r>
            <a:endParaRPr/>
          </a:p>
          <a:p>
            <a:pPr indent="0" lvl="0" marL="0" marR="0" rtl="0" algn="l">
              <a:lnSpc>
                <a:spcPct val="100000"/>
              </a:lnSpc>
              <a:spcBef>
                <a:spcPts val="0"/>
              </a:spcBef>
              <a:spcAft>
                <a:spcPts val="0"/>
              </a:spcAft>
              <a:buNone/>
            </a:pPr>
            <a:r>
              <a:rPr b="0" i="0" lang="en-US" sz="1000" u="none" cap="none" strike="noStrike">
                <a:solidFill>
                  <a:srgbClr val="000000"/>
                </a:solidFill>
                <a:latin typeface="Verdana"/>
                <a:ea typeface="Verdana"/>
                <a:cs typeface="Verdana"/>
                <a:sym typeface="Verdana"/>
              </a:rPr>
              <a:t>Website</a:t>
            </a:r>
            <a:endParaRPr/>
          </a:p>
        </p:txBody>
      </p:sp>
      <p:sp>
        <p:nvSpPr>
          <p:cNvPr id="111" name="Google Shape;111;p19"/>
          <p:cNvSpPr txBox="1"/>
          <p:nvPr/>
        </p:nvSpPr>
        <p:spPr>
          <a:xfrm>
            <a:off x="1076768" y="581394"/>
            <a:ext cx="3161946" cy="307777"/>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Verdana"/>
                <a:ea typeface="Verdana"/>
                <a:cs typeface="Verdana"/>
                <a:sym typeface="Verdana"/>
              </a:rPr>
              <a:t>CHARITY NAME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pic>
        <p:nvPicPr>
          <p:cNvPr id="116" name="Google Shape;116;p20"/>
          <p:cNvPicPr preferRelativeResize="0"/>
          <p:nvPr/>
        </p:nvPicPr>
        <p:blipFill rotWithShape="1">
          <a:blip r:embed="rId3">
            <a:alphaModFix/>
          </a:blip>
          <a:srcRect b="53371" l="18421" r="33246" t="8119"/>
          <a:stretch/>
        </p:blipFill>
        <p:spPr>
          <a:xfrm>
            <a:off x="48128" y="42994"/>
            <a:ext cx="5194038" cy="2224388"/>
          </a:xfrm>
          <a:prstGeom prst="rect">
            <a:avLst/>
          </a:prstGeom>
          <a:noFill/>
          <a:ln cap="flat" cmpd="sng" w="12700">
            <a:solidFill>
              <a:schemeClr val="dk1"/>
            </a:solidFill>
            <a:prstDash val="solid"/>
            <a:round/>
            <a:headEnd len="sm" w="sm" type="none"/>
            <a:tailEnd len="sm" w="sm" type="none"/>
          </a:ln>
        </p:spPr>
      </p:pic>
      <p:pic>
        <p:nvPicPr>
          <p:cNvPr id="117" name="Google Shape;117;p20"/>
          <p:cNvPicPr preferRelativeResize="0"/>
          <p:nvPr/>
        </p:nvPicPr>
        <p:blipFill rotWithShape="1">
          <a:blip r:embed="rId4">
            <a:alphaModFix/>
          </a:blip>
          <a:srcRect b="11423" l="18597" r="33158" t="36516"/>
          <a:stretch/>
        </p:blipFill>
        <p:spPr>
          <a:xfrm>
            <a:off x="3128211" y="1653219"/>
            <a:ext cx="5943598" cy="3447287"/>
          </a:xfrm>
          <a:prstGeom prst="rect">
            <a:avLst/>
          </a:prstGeom>
          <a:noFill/>
          <a:ln cap="flat" cmpd="sng" w="12700">
            <a:solidFill>
              <a:schemeClr val="dk1"/>
            </a:solidFill>
            <a:prstDash val="solid"/>
            <a:round/>
            <a:headEnd len="sm" w="sm" type="none"/>
            <a:tailEnd len="sm" w="sm" type="none"/>
          </a:ln>
        </p:spPr>
      </p:pic>
      <p:sp>
        <p:nvSpPr>
          <p:cNvPr id="118" name="Google Shape;118;p20"/>
          <p:cNvSpPr/>
          <p:nvPr/>
        </p:nvSpPr>
        <p:spPr>
          <a:xfrm>
            <a:off x="3290130" y="2152014"/>
            <a:ext cx="1529697" cy="115368"/>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9" name="Google Shape;119;p20"/>
          <p:cNvSpPr/>
          <p:nvPr/>
        </p:nvSpPr>
        <p:spPr>
          <a:xfrm>
            <a:off x="3365618" y="2945349"/>
            <a:ext cx="1454209" cy="115368"/>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20" name="Google Shape;120;p20"/>
          <p:cNvSpPr/>
          <p:nvPr/>
        </p:nvSpPr>
        <p:spPr>
          <a:xfrm>
            <a:off x="3327874" y="4022927"/>
            <a:ext cx="1491954" cy="115368"/>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